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5" r:id="rId17"/>
    <p:sldId id="276" r:id="rId18"/>
    <p:sldId id="277" r:id="rId19"/>
    <p:sldId id="278" r:id="rId20"/>
    <p:sldId id="279" r:id="rId21"/>
    <p:sldId id="280" r:id="rId22"/>
    <p:sldId id="281" r:id="rId23"/>
    <p:sldId id="282" r:id="rId24"/>
    <p:sldId id="283" r:id="rId25"/>
    <p:sldId id="28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85" d="100"/>
          <a:sy n="85" d="100"/>
        </p:scale>
        <p:origin x="90"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Respones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Local - Independent Authority</c:v>
                </c:pt>
                <c:pt idx="1">
                  <c:v>Local Govt - Adopted Ordinances for Procurement</c:v>
                </c:pt>
                <c:pt idx="2">
                  <c:v>Local Govt - VPPA</c:v>
                </c:pt>
                <c:pt idx="3">
                  <c:v>State - Independent Authority</c:v>
                </c:pt>
                <c:pt idx="4">
                  <c:v>State - Higher Education Rules Governing Procurement</c:v>
                </c:pt>
                <c:pt idx="5">
                  <c:v>State - VPPA</c:v>
                </c:pt>
                <c:pt idx="6">
                  <c:v>No Response</c:v>
                </c:pt>
              </c:strCache>
            </c:strRef>
          </c:cat>
          <c:val>
            <c:numRef>
              <c:f>Sheet1!$B$2:$B$8</c:f>
              <c:numCache>
                <c:formatCode>General</c:formatCode>
                <c:ptCount val="7"/>
                <c:pt idx="0">
                  <c:v>2</c:v>
                </c:pt>
                <c:pt idx="1">
                  <c:v>8</c:v>
                </c:pt>
                <c:pt idx="2">
                  <c:v>20</c:v>
                </c:pt>
                <c:pt idx="3">
                  <c:v>2</c:v>
                </c:pt>
                <c:pt idx="4">
                  <c:v>2</c:v>
                </c:pt>
                <c:pt idx="5">
                  <c:v>8</c:v>
                </c:pt>
                <c:pt idx="6">
                  <c:v>118</c:v>
                </c:pt>
              </c:numCache>
            </c:numRef>
          </c:val>
          <c:extLst>
            <c:ext xmlns:c16="http://schemas.microsoft.com/office/drawing/2014/chart" uri="{C3380CC4-5D6E-409C-BE32-E72D297353CC}">
              <c16:uniqueId val="{00000000-5EEB-4CD0-8460-CD044474EDCC}"/>
            </c:ext>
          </c:extLst>
        </c:ser>
        <c:dLbls>
          <c:showLegendKey val="0"/>
          <c:showVal val="0"/>
          <c:showCatName val="0"/>
          <c:showSerName val="0"/>
          <c:showPercent val="0"/>
          <c:showBubbleSize val="0"/>
        </c:dLbls>
        <c:gapWidth val="219"/>
        <c:overlap val="-27"/>
        <c:axId val="373341120"/>
        <c:axId val="373338168"/>
      </c:barChart>
      <c:catAx>
        <c:axId val="373341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338168"/>
        <c:crosses val="autoZero"/>
        <c:auto val="1"/>
        <c:lblAlgn val="ctr"/>
        <c:lblOffset val="100"/>
        <c:noMultiLvlLbl val="0"/>
      </c:catAx>
      <c:valAx>
        <c:axId val="373338168"/>
        <c:scaling>
          <c:orientation val="minMax"/>
          <c:max val="12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341120"/>
        <c:crosses val="autoZero"/>
        <c:crossBetween val="between"/>
        <c:majorUnit val="1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915373467829982"/>
          <c:y val="0.1444461312724874"/>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Threat of enjoinment</c:v>
                </c:pt>
                <c:pt idx="1">
                  <c:v>Paperwork / administrative burden</c:v>
                </c:pt>
                <c:pt idx="2">
                  <c:v>Payment withheld if you do not follow through</c:v>
                </c:pt>
                <c:pt idx="3">
                  <c:v>Other (please specify)</c:v>
                </c:pt>
              </c:strCache>
            </c:strRef>
          </c:cat>
          <c:val>
            <c:numRef>
              <c:f>Sheet1!$B$2:$B$5</c:f>
              <c:numCache>
                <c:formatCode>General</c:formatCode>
                <c:ptCount val="4"/>
                <c:pt idx="0">
                  <c:v>36</c:v>
                </c:pt>
                <c:pt idx="1">
                  <c:v>35</c:v>
                </c:pt>
                <c:pt idx="2">
                  <c:v>30</c:v>
                </c:pt>
                <c:pt idx="3">
                  <c:v>27</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Threat of enjoinment</c:v>
                </c:pt>
                <c:pt idx="1">
                  <c:v>Paperwork / administrative burden</c:v>
                </c:pt>
                <c:pt idx="2">
                  <c:v>Payment withheld if you do not follow through</c:v>
                </c:pt>
                <c:pt idx="3">
                  <c:v>Other (please specify)</c:v>
                </c:pt>
              </c:strCache>
            </c:strRef>
          </c:cat>
          <c:val>
            <c:numRef>
              <c:f>Sheet1!$C$2:$C$5</c:f>
              <c:numCache>
                <c:formatCode>General</c:formatCode>
                <c:ptCount val="4"/>
                <c:pt idx="0">
                  <c:v>13</c:v>
                </c:pt>
                <c:pt idx="1">
                  <c:v>48</c:v>
                </c:pt>
                <c:pt idx="2">
                  <c:v>13</c:v>
                </c:pt>
                <c:pt idx="3">
                  <c:v>19</c:v>
                </c:pt>
              </c:numCache>
            </c:numRef>
          </c:val>
          <c:extLst>
            <c:ext xmlns:c16="http://schemas.microsoft.com/office/drawing/2014/chart" uri="{C3380CC4-5D6E-409C-BE32-E72D297353CC}">
              <c16:uniqueId val="{00000001-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l"/>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923277911060781"/>
          <c:y val="0.1444461312724874"/>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Do not receive bids from subcontractors</c:v>
                </c:pt>
                <c:pt idx="1">
                  <c:v>Lack of performance by subcontractor</c:v>
                </c:pt>
                <c:pt idx="2">
                  <c:v>Availability of subcontractors</c:v>
                </c:pt>
                <c:pt idx="3">
                  <c:v>Lack of interest from subcontractors</c:v>
                </c:pt>
                <c:pt idx="4">
                  <c:v>*Other (please specify)</c:v>
                </c:pt>
              </c:strCache>
            </c:strRef>
          </c:cat>
          <c:val>
            <c:numRef>
              <c:f>Sheet1!$B$2:$B$6</c:f>
              <c:numCache>
                <c:formatCode>General</c:formatCode>
                <c:ptCount val="5"/>
                <c:pt idx="0">
                  <c:v>48</c:v>
                </c:pt>
                <c:pt idx="1">
                  <c:v>40</c:v>
                </c:pt>
                <c:pt idx="2">
                  <c:v>61</c:v>
                </c:pt>
                <c:pt idx="3">
                  <c:v>63</c:v>
                </c:pt>
                <c:pt idx="4">
                  <c:v>30</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Do not receive bids from subcontractors</c:v>
                </c:pt>
                <c:pt idx="1">
                  <c:v>Lack of performance by subcontractor</c:v>
                </c:pt>
                <c:pt idx="2">
                  <c:v>Availability of subcontractors</c:v>
                </c:pt>
                <c:pt idx="3">
                  <c:v>Lack of interest from subcontractors</c:v>
                </c:pt>
                <c:pt idx="4">
                  <c:v>*Other (please specify)</c:v>
                </c:pt>
              </c:strCache>
            </c:strRef>
          </c:cat>
          <c:val>
            <c:numRef>
              <c:f>Sheet1!$C$2:$C$6</c:f>
              <c:numCache>
                <c:formatCode>General</c:formatCode>
                <c:ptCount val="5"/>
                <c:pt idx="0">
                  <c:v>15</c:v>
                </c:pt>
                <c:pt idx="1">
                  <c:v>9</c:v>
                </c:pt>
                <c:pt idx="2">
                  <c:v>26</c:v>
                </c:pt>
                <c:pt idx="3">
                  <c:v>19</c:v>
                </c:pt>
                <c:pt idx="4">
                  <c:v>28</c:v>
                </c:pt>
              </c:numCache>
            </c:numRef>
          </c:val>
          <c:extLst>
            <c:ext xmlns:c16="http://schemas.microsoft.com/office/drawing/2014/chart" uri="{C3380CC4-5D6E-409C-BE32-E72D297353CC}">
              <c16:uniqueId val="{00000001-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l"/>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923277911060781"/>
          <c:y val="0.1444461312724874"/>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Trade/Organization Networking</c:v>
                </c:pt>
                <c:pt idx="1">
                  <c:v>Vendor Fairs/Townhalls</c:v>
                </c:pt>
                <c:pt idx="2">
                  <c:v>Requirement of SWaM subcontracting plans</c:v>
                </c:pt>
                <c:pt idx="3">
                  <c:v>Set aside programs </c:v>
                </c:pt>
                <c:pt idx="4">
                  <c:v>Website advertisement</c:v>
                </c:pt>
                <c:pt idx="5">
                  <c:v>Subcontractor education training opportunities </c:v>
                </c:pt>
                <c:pt idx="6">
                  <c:v>Other Please Specify</c:v>
                </c:pt>
              </c:strCache>
            </c:strRef>
          </c:cat>
          <c:val>
            <c:numRef>
              <c:f>Sheet1!$B$2:$B$8</c:f>
              <c:numCache>
                <c:formatCode>General</c:formatCode>
                <c:ptCount val="7"/>
                <c:pt idx="0">
                  <c:v>68</c:v>
                </c:pt>
                <c:pt idx="1">
                  <c:v>20</c:v>
                </c:pt>
                <c:pt idx="2">
                  <c:v>19</c:v>
                </c:pt>
                <c:pt idx="3">
                  <c:v>8</c:v>
                </c:pt>
                <c:pt idx="4">
                  <c:v>34</c:v>
                </c:pt>
                <c:pt idx="5">
                  <c:v>19</c:v>
                </c:pt>
                <c:pt idx="6">
                  <c:v>42</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Trade/Organization Networking</c:v>
                </c:pt>
                <c:pt idx="1">
                  <c:v>Vendor Fairs/Townhalls</c:v>
                </c:pt>
                <c:pt idx="2">
                  <c:v>Requirement of SWaM subcontracting plans</c:v>
                </c:pt>
                <c:pt idx="3">
                  <c:v>Set aside programs </c:v>
                </c:pt>
                <c:pt idx="4">
                  <c:v>Website advertisement</c:v>
                </c:pt>
                <c:pt idx="5">
                  <c:v>Subcontractor education training opportunities </c:v>
                </c:pt>
                <c:pt idx="6">
                  <c:v>Other Please Specify</c:v>
                </c:pt>
              </c:strCache>
            </c:strRef>
          </c:cat>
          <c:val>
            <c:numRef>
              <c:f>Sheet1!$C$2:$C$8</c:f>
              <c:numCache>
                <c:formatCode>General</c:formatCode>
                <c:ptCount val="7"/>
                <c:pt idx="0">
                  <c:v>29</c:v>
                </c:pt>
                <c:pt idx="1">
                  <c:v>13</c:v>
                </c:pt>
                <c:pt idx="2">
                  <c:v>9</c:v>
                </c:pt>
                <c:pt idx="3">
                  <c:v>8</c:v>
                </c:pt>
                <c:pt idx="4">
                  <c:v>18</c:v>
                </c:pt>
                <c:pt idx="5">
                  <c:v>9</c:v>
                </c:pt>
                <c:pt idx="6">
                  <c:v>32</c:v>
                </c:pt>
              </c:numCache>
            </c:numRef>
          </c:val>
          <c:extLst>
            <c:ext xmlns:c16="http://schemas.microsoft.com/office/drawing/2014/chart" uri="{C3380CC4-5D6E-409C-BE32-E72D297353CC}">
              <c16:uniqueId val="{00000001-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l"/>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923277911060781"/>
          <c:y val="0.1444461312724874"/>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Do not receive bids from subcontractors</c:v>
                </c:pt>
                <c:pt idx="1">
                  <c:v>Lack of performance by subcontractor</c:v>
                </c:pt>
                <c:pt idx="2">
                  <c:v>Availability of subcontractors</c:v>
                </c:pt>
                <c:pt idx="3">
                  <c:v>Lack of interest from subcontractors</c:v>
                </c:pt>
                <c:pt idx="4">
                  <c:v>*Other (please specify)</c:v>
                </c:pt>
              </c:strCache>
            </c:strRef>
          </c:cat>
          <c:val>
            <c:numRef>
              <c:f>Sheet1!$B$2:$B$6</c:f>
              <c:numCache>
                <c:formatCode>General</c:formatCode>
                <c:ptCount val="5"/>
                <c:pt idx="0">
                  <c:v>48</c:v>
                </c:pt>
                <c:pt idx="1">
                  <c:v>40</c:v>
                </c:pt>
                <c:pt idx="2">
                  <c:v>61</c:v>
                </c:pt>
                <c:pt idx="3">
                  <c:v>63</c:v>
                </c:pt>
                <c:pt idx="4">
                  <c:v>30</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Do not receive bids from subcontractors</c:v>
                </c:pt>
                <c:pt idx="1">
                  <c:v>Lack of performance by subcontractor</c:v>
                </c:pt>
                <c:pt idx="2">
                  <c:v>Availability of subcontractors</c:v>
                </c:pt>
                <c:pt idx="3">
                  <c:v>Lack of interest from subcontractors</c:v>
                </c:pt>
                <c:pt idx="4">
                  <c:v>*Other (please specify)</c:v>
                </c:pt>
              </c:strCache>
            </c:strRef>
          </c:cat>
          <c:val>
            <c:numRef>
              <c:f>Sheet1!$C$2:$C$6</c:f>
              <c:numCache>
                <c:formatCode>General</c:formatCode>
                <c:ptCount val="5"/>
                <c:pt idx="0">
                  <c:v>15</c:v>
                </c:pt>
                <c:pt idx="1">
                  <c:v>9</c:v>
                </c:pt>
                <c:pt idx="2">
                  <c:v>26</c:v>
                </c:pt>
                <c:pt idx="3">
                  <c:v>19</c:v>
                </c:pt>
                <c:pt idx="4">
                  <c:v>28</c:v>
                </c:pt>
              </c:numCache>
            </c:numRef>
          </c:val>
          <c:extLst>
            <c:ext xmlns:c16="http://schemas.microsoft.com/office/drawing/2014/chart" uri="{C3380CC4-5D6E-409C-BE32-E72D297353CC}">
              <c16:uniqueId val="{00000001-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l"/>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Respones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Construction</c:v>
                </c:pt>
                <c:pt idx="1">
                  <c:v>Professional Services (A/E)</c:v>
                </c:pt>
                <c:pt idx="2">
                  <c:v>Goods and Services</c:v>
                </c:pt>
                <c:pt idx="3">
                  <c:v>Technology Goods and Services</c:v>
                </c:pt>
                <c:pt idx="4">
                  <c:v>No Response</c:v>
                </c:pt>
              </c:strCache>
            </c:strRef>
          </c:cat>
          <c:val>
            <c:numRef>
              <c:f>Sheet1!$B$2:$B$6</c:f>
              <c:numCache>
                <c:formatCode>General</c:formatCode>
                <c:ptCount val="5"/>
                <c:pt idx="0">
                  <c:v>231</c:v>
                </c:pt>
                <c:pt idx="1">
                  <c:v>161</c:v>
                </c:pt>
                <c:pt idx="2">
                  <c:v>274</c:v>
                </c:pt>
                <c:pt idx="3">
                  <c:v>116</c:v>
                </c:pt>
                <c:pt idx="4">
                  <c:v>233</c:v>
                </c:pt>
              </c:numCache>
            </c:numRef>
          </c:val>
          <c:extLst>
            <c:ext xmlns:c16="http://schemas.microsoft.com/office/drawing/2014/chart" uri="{C3380CC4-5D6E-409C-BE32-E72D297353CC}">
              <c16:uniqueId val="{00000000-5EEB-4CD0-8460-CD044474EDCC}"/>
            </c:ext>
          </c:extLst>
        </c:ser>
        <c:dLbls>
          <c:showLegendKey val="0"/>
          <c:showVal val="0"/>
          <c:showCatName val="0"/>
          <c:showSerName val="0"/>
          <c:showPercent val="0"/>
          <c:showBubbleSize val="0"/>
        </c:dLbls>
        <c:gapWidth val="219"/>
        <c:overlap val="-27"/>
        <c:axId val="373341120"/>
        <c:axId val="373338168"/>
      </c:barChart>
      <c:catAx>
        <c:axId val="373341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338168"/>
        <c:crosses val="autoZero"/>
        <c:auto val="1"/>
        <c:lblAlgn val="ctr"/>
        <c:lblOffset val="100"/>
        <c:noMultiLvlLbl val="0"/>
      </c:catAx>
      <c:valAx>
        <c:axId val="373338168"/>
        <c:scaling>
          <c:orientation val="minMax"/>
          <c:max val="275"/>
          <c:min val="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341120"/>
        <c:crosses val="autoZero"/>
        <c:crossBetween val="between"/>
        <c:majorUnit val="2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Years in </a:t>
            </a:r>
            <a:r>
              <a:rPr lang="en-US" dirty="0" smtClean="0"/>
              <a:t>Business -</a:t>
            </a:r>
            <a:r>
              <a:rPr lang="en-US" baseline="0" dirty="0" smtClean="0"/>
              <a:t> All</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Years in Business</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0-5</c:v>
                </c:pt>
                <c:pt idx="1">
                  <c:v>12-20</c:v>
                </c:pt>
                <c:pt idx="2">
                  <c:v>6-11</c:v>
                </c:pt>
                <c:pt idx="3">
                  <c:v>More than 20</c:v>
                </c:pt>
                <c:pt idx="4">
                  <c:v>N/A</c:v>
                </c:pt>
                <c:pt idx="5">
                  <c:v>No Response Provided</c:v>
                </c:pt>
              </c:strCache>
            </c:strRef>
          </c:cat>
          <c:val>
            <c:numRef>
              <c:f>Sheet1!$B$2:$B$7</c:f>
              <c:numCache>
                <c:formatCode>General</c:formatCode>
                <c:ptCount val="6"/>
                <c:pt idx="0">
                  <c:v>181</c:v>
                </c:pt>
                <c:pt idx="1">
                  <c:v>112</c:v>
                </c:pt>
                <c:pt idx="2">
                  <c:v>103</c:v>
                </c:pt>
                <c:pt idx="3">
                  <c:v>329</c:v>
                </c:pt>
                <c:pt idx="4">
                  <c:v>44</c:v>
                </c:pt>
                <c:pt idx="5">
                  <c:v>229</c:v>
                </c:pt>
              </c:numCache>
            </c:numRef>
          </c:val>
          <c:extLst>
            <c:ext xmlns:c16="http://schemas.microsoft.com/office/drawing/2014/chart" uri="{C3380CC4-5D6E-409C-BE32-E72D297353CC}">
              <c16:uniqueId val="{00000000-D83F-4530-9572-2F24D0E169A1}"/>
            </c:ext>
          </c:extLst>
        </c:ser>
        <c:dLbls>
          <c:showLegendKey val="0"/>
          <c:showVal val="0"/>
          <c:showCatName val="0"/>
          <c:showSerName val="0"/>
          <c:showPercent val="0"/>
          <c:showBubbleSize val="0"/>
        </c:dLbls>
        <c:gapWidth val="150"/>
        <c:axId val="425828632"/>
        <c:axId val="425830272"/>
      </c:barChart>
      <c:valAx>
        <c:axId val="4258302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28632"/>
        <c:crossBetween val="between"/>
      </c:valAx>
      <c:catAx>
        <c:axId val="4258286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30272"/>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76200">
      <a:solidFill>
        <a:schemeClr val="bg2">
          <a:lumMod val="50000"/>
        </a:schemeClr>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Years in </a:t>
            </a:r>
            <a:r>
              <a:rPr lang="en-US" dirty="0" smtClean="0"/>
              <a:t>Business </a:t>
            </a:r>
            <a:r>
              <a:rPr lang="en-US" dirty="0" smtClean="0"/>
              <a:t>–</a:t>
            </a:r>
            <a:r>
              <a:rPr lang="en-US" baseline="0" dirty="0" smtClean="0"/>
              <a:t> Construction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Years in Business</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0-5</c:v>
                </c:pt>
                <c:pt idx="1">
                  <c:v>12-20</c:v>
                </c:pt>
                <c:pt idx="2">
                  <c:v>6-11</c:v>
                </c:pt>
                <c:pt idx="3">
                  <c:v>More than 20</c:v>
                </c:pt>
                <c:pt idx="4">
                  <c:v>N/A</c:v>
                </c:pt>
                <c:pt idx="5">
                  <c:v>No Response Provided</c:v>
                </c:pt>
              </c:strCache>
            </c:strRef>
          </c:cat>
          <c:val>
            <c:numRef>
              <c:f>Sheet1!$B$2:$B$7</c:f>
              <c:numCache>
                <c:formatCode>General</c:formatCode>
                <c:ptCount val="6"/>
                <c:pt idx="0">
                  <c:v>19</c:v>
                </c:pt>
                <c:pt idx="1">
                  <c:v>35</c:v>
                </c:pt>
                <c:pt idx="2">
                  <c:v>22</c:v>
                </c:pt>
                <c:pt idx="3">
                  <c:v>150</c:v>
                </c:pt>
                <c:pt idx="4">
                  <c:v>1</c:v>
                </c:pt>
                <c:pt idx="5">
                  <c:v>4</c:v>
                </c:pt>
              </c:numCache>
            </c:numRef>
          </c:val>
          <c:extLst>
            <c:ext xmlns:c16="http://schemas.microsoft.com/office/drawing/2014/chart" uri="{C3380CC4-5D6E-409C-BE32-E72D297353CC}">
              <c16:uniqueId val="{00000000-7D21-4C0C-93FE-CD0ACCA3F829}"/>
            </c:ext>
          </c:extLst>
        </c:ser>
        <c:dLbls>
          <c:showLegendKey val="0"/>
          <c:showVal val="0"/>
          <c:showCatName val="0"/>
          <c:showSerName val="0"/>
          <c:showPercent val="0"/>
          <c:showBubbleSize val="0"/>
        </c:dLbls>
        <c:gapWidth val="150"/>
        <c:axId val="425828632"/>
        <c:axId val="425830272"/>
      </c:barChart>
      <c:valAx>
        <c:axId val="4258302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28632"/>
        <c:crosses val="autoZero"/>
        <c:crossBetween val="between"/>
      </c:valAx>
      <c:catAx>
        <c:axId val="4258286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30272"/>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76200">
      <a:solidFill>
        <a:schemeClr val="bg2">
          <a:lumMod val="50000"/>
        </a:schemeClr>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aseline="0" dirty="0" smtClean="0"/>
              <a:t>All</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DSBSD Certified</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Yes</c:v>
                </c:pt>
                <c:pt idx="1">
                  <c:v>No</c:v>
                </c:pt>
                <c:pt idx="2">
                  <c:v>No Response Provided</c:v>
                </c:pt>
              </c:strCache>
            </c:strRef>
          </c:cat>
          <c:val>
            <c:numRef>
              <c:f>Sheet1!$B$2:$B$4</c:f>
              <c:numCache>
                <c:formatCode>General</c:formatCode>
                <c:ptCount val="3"/>
                <c:pt idx="0">
                  <c:v>159</c:v>
                </c:pt>
                <c:pt idx="1">
                  <c:v>236</c:v>
                </c:pt>
                <c:pt idx="2">
                  <c:v>603</c:v>
                </c:pt>
              </c:numCache>
            </c:numRef>
          </c:val>
          <c:extLst>
            <c:ext xmlns:c16="http://schemas.microsoft.com/office/drawing/2014/chart" uri="{C3380CC4-5D6E-409C-BE32-E72D297353CC}">
              <c16:uniqueId val="{00000000-D83F-4530-9572-2F24D0E169A1}"/>
            </c:ext>
          </c:extLst>
        </c:ser>
        <c:dLbls>
          <c:showLegendKey val="0"/>
          <c:showVal val="0"/>
          <c:showCatName val="0"/>
          <c:showSerName val="0"/>
          <c:showPercent val="0"/>
          <c:showBubbleSize val="0"/>
        </c:dLbls>
        <c:gapWidth val="150"/>
        <c:axId val="425828632"/>
        <c:axId val="425830272"/>
      </c:barChart>
      <c:valAx>
        <c:axId val="4258302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28632"/>
        <c:crossBetween val="between"/>
      </c:valAx>
      <c:catAx>
        <c:axId val="4258286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30272"/>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76200">
      <a:solidFill>
        <a:schemeClr val="bg2">
          <a:lumMod val="50000"/>
        </a:schemeClr>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aseline="0" dirty="0" smtClean="0"/>
              <a:t>Construction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DSBSD Certified</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Yes</c:v>
                </c:pt>
                <c:pt idx="1">
                  <c:v>No</c:v>
                </c:pt>
                <c:pt idx="2">
                  <c:v>No Response Provided</c:v>
                </c:pt>
              </c:strCache>
            </c:strRef>
          </c:cat>
          <c:val>
            <c:numRef>
              <c:f>Sheet1!$B$2:$B$4</c:f>
              <c:numCache>
                <c:formatCode>General</c:formatCode>
                <c:ptCount val="3"/>
                <c:pt idx="0">
                  <c:v>58</c:v>
                </c:pt>
                <c:pt idx="1">
                  <c:v>64</c:v>
                </c:pt>
                <c:pt idx="2">
                  <c:v>109</c:v>
                </c:pt>
              </c:numCache>
            </c:numRef>
          </c:val>
          <c:extLst>
            <c:ext xmlns:c16="http://schemas.microsoft.com/office/drawing/2014/chart" uri="{C3380CC4-5D6E-409C-BE32-E72D297353CC}">
              <c16:uniqueId val="{00000000-7D21-4C0C-93FE-CD0ACCA3F829}"/>
            </c:ext>
          </c:extLst>
        </c:ser>
        <c:dLbls>
          <c:showLegendKey val="0"/>
          <c:showVal val="0"/>
          <c:showCatName val="0"/>
          <c:showSerName val="0"/>
          <c:showPercent val="0"/>
          <c:showBubbleSize val="0"/>
        </c:dLbls>
        <c:gapWidth val="150"/>
        <c:axId val="425828632"/>
        <c:axId val="425830272"/>
      </c:barChart>
      <c:valAx>
        <c:axId val="4258302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28632"/>
        <c:crosses val="autoZero"/>
        <c:crossBetween val="between"/>
      </c:valAx>
      <c:catAx>
        <c:axId val="4258286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25830272"/>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76200">
      <a:solidFill>
        <a:schemeClr val="bg2">
          <a:lumMod val="50000"/>
        </a:schemeClr>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915371155528643"/>
          <c:y val="0.15405042016806722"/>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Additional processes are needed </c:v>
                </c:pt>
                <c:pt idx="1">
                  <c:v>Change to current processes are needed</c:v>
                </c:pt>
                <c:pt idx="2">
                  <c:v>Current processes are ideal; no change is needed</c:v>
                </c:pt>
                <c:pt idx="3">
                  <c:v>Current processes need to be reduced</c:v>
                </c:pt>
                <c:pt idx="4">
                  <c:v>Current processes need to be eliminated</c:v>
                </c:pt>
                <c:pt idx="5">
                  <c:v>* Other Comments</c:v>
                </c:pt>
              </c:strCache>
            </c:strRef>
          </c:cat>
          <c:val>
            <c:numRef>
              <c:f>Sheet1!$B$2:$B$7</c:f>
              <c:numCache>
                <c:formatCode>General</c:formatCode>
                <c:ptCount val="6"/>
                <c:pt idx="0">
                  <c:v>14</c:v>
                </c:pt>
                <c:pt idx="1">
                  <c:v>16</c:v>
                </c:pt>
                <c:pt idx="2">
                  <c:v>28</c:v>
                </c:pt>
                <c:pt idx="3">
                  <c:v>25</c:v>
                </c:pt>
                <c:pt idx="4">
                  <c:v>13</c:v>
                </c:pt>
                <c:pt idx="5">
                  <c:v>20</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Additional processes are needed </c:v>
                </c:pt>
                <c:pt idx="1">
                  <c:v>Change to current processes are needed</c:v>
                </c:pt>
                <c:pt idx="2">
                  <c:v>Current processes are ideal; no change is needed</c:v>
                </c:pt>
                <c:pt idx="3">
                  <c:v>Current processes need to be reduced</c:v>
                </c:pt>
                <c:pt idx="4">
                  <c:v>Current processes need to be eliminated</c:v>
                </c:pt>
                <c:pt idx="5">
                  <c:v>* Other Comments</c:v>
                </c:pt>
              </c:strCache>
            </c:strRef>
          </c:cat>
          <c:val>
            <c:numRef>
              <c:f>Sheet1!$C$2:$C$7</c:f>
              <c:numCache>
                <c:formatCode>General</c:formatCode>
                <c:ptCount val="6"/>
                <c:pt idx="0">
                  <c:v>5</c:v>
                </c:pt>
                <c:pt idx="1">
                  <c:v>17</c:v>
                </c:pt>
                <c:pt idx="2">
                  <c:v>17</c:v>
                </c:pt>
                <c:pt idx="3">
                  <c:v>17</c:v>
                </c:pt>
                <c:pt idx="4">
                  <c:v>3</c:v>
                </c:pt>
                <c:pt idx="5">
                  <c:v>20</c:v>
                </c:pt>
              </c:numCache>
            </c:numRef>
          </c:val>
          <c:extLst>
            <c:ext xmlns:c16="http://schemas.microsoft.com/office/drawing/2014/chart" uri="{C3380CC4-5D6E-409C-BE32-E72D297353CC}">
              <c16:uniqueId val="{00000001-F47B-4FF6-A32E-34E9560C4F33}"/>
            </c:ext>
          </c:extLst>
        </c:ser>
        <c:ser>
          <c:idx val="2"/>
          <c:order val="2"/>
          <c:tx>
            <c:strRef>
              <c:f>Sheet1!$D$1</c:f>
              <c:strCache>
                <c:ptCount val="1"/>
                <c:pt idx="0">
                  <c:v>Goods and Services</c:v>
                </c:pt>
              </c:strCache>
            </c:strRef>
          </c:tx>
          <c:spPr>
            <a:solidFill>
              <a:schemeClr val="accent3"/>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Additional processes are needed </c:v>
                </c:pt>
                <c:pt idx="1">
                  <c:v>Change to current processes are needed</c:v>
                </c:pt>
                <c:pt idx="2">
                  <c:v>Current processes are ideal; no change is needed</c:v>
                </c:pt>
                <c:pt idx="3">
                  <c:v>Current processes need to be reduced</c:v>
                </c:pt>
                <c:pt idx="4">
                  <c:v>Current processes need to be eliminated</c:v>
                </c:pt>
                <c:pt idx="5">
                  <c:v>* Other Comments</c:v>
                </c:pt>
              </c:strCache>
            </c:strRef>
          </c:cat>
          <c:val>
            <c:numRef>
              <c:f>Sheet1!$D$2:$D$7</c:f>
              <c:numCache>
                <c:formatCode>General</c:formatCode>
                <c:ptCount val="6"/>
                <c:pt idx="0">
                  <c:v>28</c:v>
                </c:pt>
                <c:pt idx="1">
                  <c:v>60</c:v>
                </c:pt>
                <c:pt idx="2">
                  <c:v>54</c:v>
                </c:pt>
                <c:pt idx="3">
                  <c:v>33</c:v>
                </c:pt>
                <c:pt idx="4">
                  <c:v>12</c:v>
                </c:pt>
                <c:pt idx="5">
                  <c:v>0</c:v>
                </c:pt>
              </c:numCache>
            </c:numRef>
          </c:val>
          <c:extLst>
            <c:ext xmlns:c16="http://schemas.microsoft.com/office/drawing/2014/chart" uri="{C3380CC4-5D6E-409C-BE32-E72D297353CC}">
              <c16:uniqueId val="{00000002-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ctr"/>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915371155528643"/>
          <c:y val="0.15405042016806722"/>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Yes </c:v>
                </c:pt>
                <c:pt idx="1">
                  <c:v>No</c:v>
                </c:pt>
                <c:pt idx="2">
                  <c:v>NA</c:v>
                </c:pt>
              </c:strCache>
            </c:strRef>
          </c:cat>
          <c:val>
            <c:numRef>
              <c:f>Sheet1!$B$2:$B$4</c:f>
              <c:numCache>
                <c:formatCode>General</c:formatCode>
                <c:ptCount val="3"/>
                <c:pt idx="0">
                  <c:v>18</c:v>
                </c:pt>
                <c:pt idx="1">
                  <c:v>26</c:v>
                </c:pt>
                <c:pt idx="2">
                  <c:v>63</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Yes </c:v>
                </c:pt>
                <c:pt idx="1">
                  <c:v>No</c:v>
                </c:pt>
                <c:pt idx="2">
                  <c:v>NA</c:v>
                </c:pt>
              </c:strCache>
            </c:strRef>
          </c:cat>
          <c:val>
            <c:numRef>
              <c:f>Sheet1!$C$2:$C$4</c:f>
              <c:numCache>
                <c:formatCode>General</c:formatCode>
                <c:ptCount val="3"/>
                <c:pt idx="0">
                  <c:v>21</c:v>
                </c:pt>
                <c:pt idx="1">
                  <c:v>13</c:v>
                </c:pt>
                <c:pt idx="2">
                  <c:v>39</c:v>
                </c:pt>
              </c:numCache>
            </c:numRef>
          </c:val>
          <c:extLst>
            <c:ext xmlns:c16="http://schemas.microsoft.com/office/drawing/2014/chart" uri="{C3380CC4-5D6E-409C-BE32-E72D297353CC}">
              <c16:uniqueId val="{00000001-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ctr"/>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915371155528643"/>
          <c:y val="0.15405042016806722"/>
          <c:w val="0.53099939430648091"/>
          <c:h val="0.6724120955468802"/>
        </c:manualLayout>
      </c:layout>
      <c:barChart>
        <c:barDir val="bar"/>
        <c:grouping val="stacked"/>
        <c:varyColors val="0"/>
        <c:ser>
          <c:idx val="0"/>
          <c:order val="0"/>
          <c:tx>
            <c:strRef>
              <c:f>Sheet1!$B$1</c:f>
              <c:strCache>
                <c:ptCount val="1"/>
                <c:pt idx="0">
                  <c:v>Construction</c:v>
                </c:pt>
              </c:strCache>
            </c:strRef>
          </c:tx>
          <c:spPr>
            <a:solidFill>
              <a:schemeClr val="accent1"/>
            </a:solidFill>
            <a:ln>
              <a:noFill/>
            </a:ln>
            <a:effectLst/>
          </c:spPr>
          <c:invertIfNegative val="0"/>
          <c:dLbls>
            <c:spPr>
              <a:solidFill>
                <a:schemeClr val="accent1">
                  <a:lumMod val="40000"/>
                  <a:lumOff val="6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Requirement of small business subcontracting plans</c:v>
                </c:pt>
                <c:pt idx="1">
                  <c:v>Required contractor compliance reporting of small business subcontracting plans</c:v>
                </c:pt>
                <c:pt idx="2">
                  <c:v>Set aside programs for small businesses </c:v>
                </c:pt>
                <c:pt idx="3">
                  <c:v>*Reduce paperwork</c:v>
                </c:pt>
                <c:pt idx="4">
                  <c:v>*Automatic reporting portal</c:v>
                </c:pt>
                <c:pt idx="5">
                  <c:v>Other Comments</c:v>
                </c:pt>
              </c:strCache>
            </c:strRef>
          </c:cat>
          <c:val>
            <c:numRef>
              <c:f>Sheet1!$B$2:$B$7</c:f>
              <c:numCache>
                <c:formatCode>General</c:formatCode>
                <c:ptCount val="6"/>
                <c:pt idx="0">
                  <c:v>30</c:v>
                </c:pt>
                <c:pt idx="1">
                  <c:v>23</c:v>
                </c:pt>
                <c:pt idx="2">
                  <c:v>58</c:v>
                </c:pt>
                <c:pt idx="3">
                  <c:v>43</c:v>
                </c:pt>
                <c:pt idx="4">
                  <c:v>16</c:v>
                </c:pt>
                <c:pt idx="5">
                  <c:v>15</c:v>
                </c:pt>
              </c:numCache>
            </c:numRef>
          </c:val>
          <c:extLst>
            <c:ext xmlns:c16="http://schemas.microsoft.com/office/drawing/2014/chart" uri="{C3380CC4-5D6E-409C-BE32-E72D297353CC}">
              <c16:uniqueId val="{00000000-F47B-4FF6-A32E-34E9560C4F33}"/>
            </c:ext>
          </c:extLst>
        </c:ser>
        <c:ser>
          <c:idx val="1"/>
          <c:order val="1"/>
          <c:tx>
            <c:strRef>
              <c:f>Sheet1!$C$1</c:f>
              <c:strCache>
                <c:ptCount val="1"/>
                <c:pt idx="0">
                  <c:v>A/E</c:v>
                </c:pt>
              </c:strCache>
            </c:strRef>
          </c:tx>
          <c:spPr>
            <a:solidFill>
              <a:schemeClr val="accent2"/>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Requirement of small business subcontracting plans</c:v>
                </c:pt>
                <c:pt idx="1">
                  <c:v>Required contractor compliance reporting of small business subcontracting plans</c:v>
                </c:pt>
                <c:pt idx="2">
                  <c:v>Set aside programs for small businesses </c:v>
                </c:pt>
                <c:pt idx="3">
                  <c:v>*Reduce paperwork</c:v>
                </c:pt>
                <c:pt idx="4">
                  <c:v>*Automatic reporting portal</c:v>
                </c:pt>
                <c:pt idx="5">
                  <c:v>Other Comments</c:v>
                </c:pt>
              </c:strCache>
            </c:strRef>
          </c:cat>
          <c:val>
            <c:numRef>
              <c:f>Sheet1!$C$2:$C$7</c:f>
              <c:numCache>
                <c:formatCode>General</c:formatCode>
                <c:ptCount val="6"/>
                <c:pt idx="0">
                  <c:v>21</c:v>
                </c:pt>
                <c:pt idx="1">
                  <c:v>22</c:v>
                </c:pt>
                <c:pt idx="2">
                  <c:v>43</c:v>
                </c:pt>
                <c:pt idx="3">
                  <c:v>29</c:v>
                </c:pt>
                <c:pt idx="4">
                  <c:v>14</c:v>
                </c:pt>
                <c:pt idx="5">
                  <c:v>18</c:v>
                </c:pt>
              </c:numCache>
            </c:numRef>
          </c:val>
          <c:extLst>
            <c:ext xmlns:c16="http://schemas.microsoft.com/office/drawing/2014/chart" uri="{C3380CC4-5D6E-409C-BE32-E72D297353CC}">
              <c16:uniqueId val="{00000001-F47B-4FF6-A32E-34E9560C4F33}"/>
            </c:ext>
          </c:extLst>
        </c:ser>
        <c:ser>
          <c:idx val="2"/>
          <c:order val="2"/>
          <c:tx>
            <c:strRef>
              <c:f>Sheet1!$D$1</c:f>
              <c:strCache>
                <c:ptCount val="1"/>
                <c:pt idx="0">
                  <c:v>Goods and Services</c:v>
                </c:pt>
              </c:strCache>
            </c:strRef>
          </c:tx>
          <c:spPr>
            <a:solidFill>
              <a:schemeClr val="accent3"/>
            </a:solidFill>
            <a:ln>
              <a:noFill/>
            </a:ln>
            <a:effectLst/>
          </c:spPr>
          <c:invertIfNegative val="0"/>
          <c:dLbls>
            <c:spPr>
              <a:solidFill>
                <a:schemeClr val="accent1">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Requirement of small business subcontracting plans</c:v>
                </c:pt>
                <c:pt idx="1">
                  <c:v>Required contractor compliance reporting of small business subcontracting plans</c:v>
                </c:pt>
                <c:pt idx="2">
                  <c:v>Set aside programs for small businesses </c:v>
                </c:pt>
                <c:pt idx="3">
                  <c:v>*Reduce paperwork</c:v>
                </c:pt>
                <c:pt idx="4">
                  <c:v>*Automatic reporting portal</c:v>
                </c:pt>
                <c:pt idx="5">
                  <c:v>Other Comments</c:v>
                </c:pt>
              </c:strCache>
            </c:strRef>
          </c:cat>
          <c:val>
            <c:numRef>
              <c:f>Sheet1!$D$2:$D$7</c:f>
              <c:numCache>
                <c:formatCode>General</c:formatCode>
                <c:ptCount val="6"/>
                <c:pt idx="0">
                  <c:v>46</c:v>
                </c:pt>
                <c:pt idx="1">
                  <c:v>37</c:v>
                </c:pt>
                <c:pt idx="2">
                  <c:v>115</c:v>
                </c:pt>
                <c:pt idx="5">
                  <c:v>43</c:v>
                </c:pt>
              </c:numCache>
            </c:numRef>
          </c:val>
          <c:extLst>
            <c:ext xmlns:c16="http://schemas.microsoft.com/office/drawing/2014/chart" uri="{C3380CC4-5D6E-409C-BE32-E72D297353CC}">
              <c16:uniqueId val="{00000002-F47B-4FF6-A32E-34E9560C4F33}"/>
            </c:ext>
          </c:extLst>
        </c:ser>
        <c:dLbls>
          <c:showLegendKey val="0"/>
          <c:showVal val="0"/>
          <c:showCatName val="0"/>
          <c:showSerName val="0"/>
          <c:showPercent val="0"/>
          <c:showBubbleSize val="0"/>
        </c:dLbls>
        <c:gapWidth val="150"/>
        <c:overlap val="100"/>
        <c:axId val="688774832"/>
        <c:axId val="688767944"/>
      </c:barChart>
      <c:catAx>
        <c:axId val="68877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67944"/>
        <c:crosses val="autoZero"/>
        <c:auto val="1"/>
        <c:lblAlgn val="l"/>
        <c:lblOffset val="100"/>
        <c:noMultiLvlLbl val="0"/>
      </c:catAx>
      <c:valAx>
        <c:axId val="688767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87748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339465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1479008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7DBB25-0D07-46FF-8223-C4CBCC53026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092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2231102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7DBB25-0D07-46FF-8223-C4CBCC53026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2032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12666281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2804153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3255996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292817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742035-F4FE-48B5-A4B7-2346592E38BC}"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254297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1894712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742035-F4FE-48B5-A4B7-2346592E38BC}" type="datetimeFigureOut">
              <a:rPr lang="en-US" smtClean="0"/>
              <a:t>6/3/2021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47218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742035-F4FE-48B5-A4B7-2346592E38BC}" type="datetimeFigureOut">
              <a:rPr lang="en-US" smtClean="0"/>
              <a:t>6/3/2021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3620641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42035-F4FE-48B5-A4B7-2346592E38BC}" type="datetimeFigureOut">
              <a:rPr lang="en-US" smtClean="0"/>
              <a:t>6/3/2021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3735454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229436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C742035-F4FE-48B5-A4B7-2346592E38BC}"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7DBB25-0D07-46FF-8223-C4CBCC530266}" type="slidenum">
              <a:rPr lang="en-US" smtClean="0"/>
              <a:t>‹#›</a:t>
            </a:fld>
            <a:endParaRPr lang="en-US"/>
          </a:p>
        </p:txBody>
      </p:sp>
    </p:spTree>
    <p:extLst>
      <p:ext uri="{BB962C8B-B14F-4D97-AF65-F5344CB8AC3E}">
        <p14:creationId xmlns:p14="http://schemas.microsoft.com/office/powerpoint/2010/main" val="1145344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742035-F4FE-48B5-A4B7-2346592E38BC}" type="datetimeFigureOut">
              <a:rPr lang="en-US" smtClean="0"/>
              <a:t>6/3/2021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47DBB25-0D07-46FF-8223-C4CBCC530266}" type="slidenum">
              <a:rPr lang="en-US" smtClean="0"/>
              <a:t>‹#›</a:t>
            </a:fld>
            <a:endParaRPr lang="en-US"/>
          </a:p>
        </p:txBody>
      </p:sp>
    </p:spTree>
    <p:extLst>
      <p:ext uri="{BB962C8B-B14F-4D97-AF65-F5344CB8AC3E}">
        <p14:creationId xmlns:p14="http://schemas.microsoft.com/office/powerpoint/2010/main" val="18583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Procurement Workgroup Contractor and Public Body Survey</a:t>
            </a:r>
            <a:br>
              <a:rPr lang="en-US" dirty="0"/>
            </a:br>
            <a:endParaRPr lang="en-US" dirty="0"/>
          </a:p>
        </p:txBody>
      </p:sp>
      <p:sp>
        <p:nvSpPr>
          <p:cNvPr id="3" name="Subtitle 2"/>
          <p:cNvSpPr>
            <a:spLocks noGrp="1"/>
          </p:cNvSpPr>
          <p:nvPr>
            <p:ph type="subTitle" idx="1"/>
          </p:nvPr>
        </p:nvSpPr>
        <p:spPr/>
        <p:txBody>
          <a:bodyPr/>
          <a:lstStyle/>
          <a:p>
            <a:pPr algn="r"/>
            <a:r>
              <a:rPr lang="en-US" dirty="0" smtClean="0"/>
              <a:t>May 2021</a:t>
            </a:r>
            <a:endParaRPr lang="en-US" dirty="0"/>
          </a:p>
        </p:txBody>
      </p:sp>
    </p:spTree>
    <p:extLst>
      <p:ext uri="{BB962C8B-B14F-4D97-AF65-F5344CB8AC3E}">
        <p14:creationId xmlns:p14="http://schemas.microsoft.com/office/powerpoint/2010/main" val="2957484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767" y="149290"/>
            <a:ext cx="9563845" cy="774441"/>
          </a:xfrm>
        </p:spPr>
        <p:txBody>
          <a:bodyPr/>
          <a:lstStyle/>
          <a:p>
            <a:r>
              <a:rPr lang="en-US" dirty="0" smtClean="0"/>
              <a:t>Comments Yes on Local </a:t>
            </a:r>
            <a:endParaRPr lang="en-US" dirty="0"/>
          </a:p>
        </p:txBody>
      </p:sp>
      <p:sp>
        <p:nvSpPr>
          <p:cNvPr id="3" name="Content Placeholder 2"/>
          <p:cNvSpPr>
            <a:spLocks noGrp="1"/>
          </p:cNvSpPr>
          <p:nvPr>
            <p:ph idx="1"/>
          </p:nvPr>
        </p:nvSpPr>
        <p:spPr>
          <a:xfrm>
            <a:off x="1474237" y="793102"/>
            <a:ext cx="10030375" cy="5990253"/>
          </a:xfrm>
        </p:spPr>
        <p:txBody>
          <a:bodyPr>
            <a:normAutofit fontScale="62500" lnSpcReduction="20000"/>
          </a:bodyPr>
          <a:lstStyle/>
          <a:p>
            <a:pPr lvl="0"/>
            <a:r>
              <a:rPr lang="en-US" dirty="0"/>
              <a:t>The local Governments are more flexible</a:t>
            </a:r>
          </a:p>
          <a:p>
            <a:pPr lvl="0"/>
            <a:r>
              <a:rPr lang="en-US" dirty="0"/>
              <a:t>Less time spent doing duplicative paperwork</a:t>
            </a:r>
          </a:p>
          <a:p>
            <a:pPr lvl="0"/>
            <a:r>
              <a:rPr lang="en-US" dirty="0"/>
              <a:t>There isn't as much red-tape &amp; required documentation. It's taken me 4 months to get to a point to be able to submit for </a:t>
            </a:r>
            <a:r>
              <a:rPr lang="en-US" dirty="0" err="1"/>
              <a:t>SWaM</a:t>
            </a:r>
            <a:r>
              <a:rPr lang="en-US" dirty="0"/>
              <a:t> certification because of the amount of paperwork required to apply. When I contract with local governments, I have a 1/3 of the required documentation to submit.</a:t>
            </a:r>
          </a:p>
          <a:p>
            <a:pPr lvl="0"/>
            <a:r>
              <a:rPr lang="en-US" dirty="0"/>
              <a:t>certification and re-certification should not be cumbersome and time consuming</a:t>
            </a:r>
          </a:p>
          <a:p>
            <a:pPr lvl="0"/>
            <a:r>
              <a:rPr lang="en-US" dirty="0"/>
              <a:t>More business</a:t>
            </a:r>
          </a:p>
          <a:p>
            <a:pPr lvl="0"/>
            <a:r>
              <a:rPr lang="en-US" dirty="0"/>
              <a:t>Speeds process</a:t>
            </a:r>
          </a:p>
          <a:p>
            <a:pPr lvl="0"/>
            <a:r>
              <a:rPr lang="en-US" dirty="0"/>
              <a:t>The VA certification process is a nightmare.</a:t>
            </a:r>
          </a:p>
          <a:p>
            <a:pPr lvl="0"/>
            <a:r>
              <a:rPr lang="en-US" dirty="0"/>
              <a:t>Perhaps, many small business do not meet the qualifications established by State and Government agencies.</a:t>
            </a:r>
          </a:p>
          <a:p>
            <a:pPr lvl="0"/>
            <a:r>
              <a:rPr lang="en-US" dirty="0"/>
              <a:t>less paperwork</a:t>
            </a:r>
          </a:p>
          <a:p>
            <a:pPr lvl="0"/>
            <a:r>
              <a:rPr lang="en-US" dirty="0"/>
              <a:t>Yes. Too much "red tape" in state agency process.</a:t>
            </a:r>
          </a:p>
          <a:p>
            <a:pPr lvl="0"/>
            <a:r>
              <a:rPr lang="en-US" dirty="0"/>
              <a:t>STATE AGENCIES MORE CUMBERSOME, LESS NIMBLE</a:t>
            </a:r>
          </a:p>
          <a:p>
            <a:pPr lvl="0"/>
            <a:r>
              <a:rPr lang="en-US" dirty="0"/>
              <a:t>Local governments limit paperwork and are approachable</a:t>
            </a:r>
          </a:p>
          <a:p>
            <a:pPr lvl="0"/>
            <a:r>
              <a:rPr lang="en-US" dirty="0"/>
              <a:t>accountable self certification by the </a:t>
            </a:r>
            <a:r>
              <a:rPr lang="en-US" dirty="0" err="1"/>
              <a:t>SWaM</a:t>
            </a:r>
            <a:r>
              <a:rPr lang="en-US" dirty="0"/>
              <a:t> business is adequate</a:t>
            </a:r>
          </a:p>
          <a:p>
            <a:pPr lvl="0"/>
            <a:r>
              <a:rPr lang="en-US" dirty="0"/>
              <a:t>It's more realistic. Most small businesses don't want to do the paperwork to be certified through the state.</a:t>
            </a:r>
          </a:p>
          <a:p>
            <a:pPr lvl="0"/>
            <a:r>
              <a:rPr lang="en-US" dirty="0"/>
              <a:t>Reduced time evaluating certification status</a:t>
            </a:r>
          </a:p>
          <a:p>
            <a:pPr lvl="0"/>
            <a:r>
              <a:rPr lang="en-US" dirty="0"/>
              <a:t>yes. Faster response and communication.</a:t>
            </a:r>
          </a:p>
          <a:p>
            <a:pPr lvl="0"/>
            <a:r>
              <a:rPr lang="en-US" dirty="0"/>
              <a:t>less complicated</a:t>
            </a:r>
          </a:p>
          <a:p>
            <a:pPr lvl="0"/>
            <a:r>
              <a:rPr lang="en-US" dirty="0"/>
              <a:t>Yes as sometimes paperwork can lag behind being updated in systems preventing utilization</a:t>
            </a:r>
          </a:p>
          <a:p>
            <a:pPr lvl="0"/>
            <a:r>
              <a:rPr lang="en-US" dirty="0"/>
              <a:t>Yes. VDOT makes the </a:t>
            </a:r>
            <a:r>
              <a:rPr lang="en-US" dirty="0" err="1"/>
              <a:t>SWaM</a:t>
            </a:r>
            <a:r>
              <a:rPr lang="en-US" dirty="0"/>
              <a:t> process extremely rigid and difficult.</a:t>
            </a:r>
          </a:p>
          <a:p>
            <a:pPr lvl="0"/>
            <a:r>
              <a:rPr lang="en-US" dirty="0"/>
              <a:t>Less bureaucracy!</a:t>
            </a:r>
          </a:p>
          <a:p>
            <a:pPr lvl="0"/>
            <a:r>
              <a:rPr lang="en-US" dirty="0"/>
              <a:t>Allows for a wider net...reduces a barrier for entry for true </a:t>
            </a:r>
            <a:r>
              <a:rPr lang="en-US" dirty="0" err="1"/>
              <a:t>SWaM</a:t>
            </a:r>
            <a:r>
              <a:rPr lang="en-US" dirty="0"/>
              <a:t> firms not interested in </a:t>
            </a:r>
            <a:r>
              <a:rPr lang="en-US" dirty="0" smtClean="0"/>
              <a:t>certification</a:t>
            </a:r>
            <a:endParaRPr lang="en-US" dirty="0"/>
          </a:p>
        </p:txBody>
      </p:sp>
    </p:spTree>
    <p:extLst>
      <p:ext uri="{BB962C8B-B14F-4D97-AF65-F5344CB8AC3E}">
        <p14:creationId xmlns:p14="http://schemas.microsoft.com/office/powerpoint/2010/main" val="2213462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767" y="149290"/>
            <a:ext cx="9563845" cy="774441"/>
          </a:xfrm>
        </p:spPr>
        <p:txBody>
          <a:bodyPr/>
          <a:lstStyle/>
          <a:p>
            <a:r>
              <a:rPr lang="en-US" dirty="0" smtClean="0"/>
              <a:t>Comments No - Local</a:t>
            </a:r>
            <a:endParaRPr lang="en-US" dirty="0"/>
          </a:p>
        </p:txBody>
      </p:sp>
      <p:sp>
        <p:nvSpPr>
          <p:cNvPr id="3" name="Content Placeholder 2"/>
          <p:cNvSpPr>
            <a:spLocks noGrp="1"/>
          </p:cNvSpPr>
          <p:nvPr>
            <p:ph idx="1"/>
          </p:nvPr>
        </p:nvSpPr>
        <p:spPr>
          <a:xfrm>
            <a:off x="1474237" y="793102"/>
            <a:ext cx="10487608" cy="5831633"/>
          </a:xfrm>
        </p:spPr>
        <p:txBody>
          <a:bodyPr>
            <a:normAutofit fontScale="92500" lnSpcReduction="10000"/>
          </a:bodyPr>
          <a:lstStyle/>
          <a:p>
            <a:pPr lvl="0"/>
            <a:r>
              <a:rPr lang="en-US" dirty="0"/>
              <a:t>The process works better if ONE state-wide process is used at the state AND local jurisdictional levels. This is especially critical for companies, like us, that work in dozens of jurisdictions and for multiple state agencies/institutions. </a:t>
            </a:r>
          </a:p>
          <a:p>
            <a:pPr lvl="0"/>
            <a:r>
              <a:rPr lang="en-US" dirty="0"/>
              <a:t>If they can self-certify, how is there any basis or standard measured to classify as a </a:t>
            </a:r>
            <a:r>
              <a:rPr lang="en-US" dirty="0" err="1"/>
              <a:t>SWaM</a:t>
            </a:r>
            <a:r>
              <a:rPr lang="en-US" dirty="0"/>
              <a:t>? </a:t>
            </a:r>
          </a:p>
          <a:p>
            <a:pPr lvl="0"/>
            <a:r>
              <a:rPr lang="en-US" dirty="0"/>
              <a:t>We prefer the state designation that can be used for multiple localities </a:t>
            </a:r>
          </a:p>
          <a:p>
            <a:pPr lvl="0"/>
            <a:r>
              <a:rPr lang="en-US" dirty="0"/>
              <a:t>once certified it's easy. </a:t>
            </a:r>
          </a:p>
          <a:p>
            <a:pPr lvl="0"/>
            <a:r>
              <a:rPr lang="en-US" dirty="0"/>
              <a:t>Local agencies don't recognize SWAM certifications </a:t>
            </a:r>
          </a:p>
          <a:p>
            <a:pPr lvl="0"/>
            <a:r>
              <a:rPr lang="en-US" dirty="0"/>
              <a:t>SWAM certification at present is required therefore it is not helpful to be a SWAM contractor. At present, it is a box to check, but does not have any value to the contractor. </a:t>
            </a:r>
          </a:p>
          <a:p>
            <a:pPr lvl="0"/>
            <a:r>
              <a:rPr lang="en-US" dirty="0"/>
              <a:t>We don't do many local government projects. When we do there is no difference </a:t>
            </a:r>
          </a:p>
          <a:p>
            <a:pPr lvl="0"/>
            <a:r>
              <a:rPr lang="en-US" dirty="0"/>
              <a:t>Both are overly burdensome </a:t>
            </a:r>
          </a:p>
          <a:p>
            <a:pPr lvl="0"/>
            <a:r>
              <a:rPr lang="en-US" dirty="0"/>
              <a:t>No; allowing localities to self-certify could lead to favoritism to known businesses and larger businesses. I am a micro business and would find the state system to be a fairer process. </a:t>
            </a:r>
          </a:p>
          <a:p>
            <a:pPr lvl="0"/>
            <a:r>
              <a:rPr lang="en-US" dirty="0"/>
              <a:t>Once I've done the state agency certification, as cumbersome as that is, at least it is widely recognized. Self certification for a local </a:t>
            </a:r>
            <a:r>
              <a:rPr lang="en-US" dirty="0" err="1"/>
              <a:t>govt</a:t>
            </a:r>
            <a:r>
              <a:rPr lang="en-US" dirty="0"/>
              <a:t> means I have to track a bunch of certifications all over the places, along with when they expire and have to be redone. It's just more paperwork and different requirements. </a:t>
            </a:r>
          </a:p>
          <a:p>
            <a:pPr lvl="0"/>
            <a:r>
              <a:rPr lang="en-US" dirty="0"/>
              <a:t>The process of self certification allows for too much uncertainty </a:t>
            </a:r>
          </a:p>
        </p:txBody>
      </p:sp>
    </p:spTree>
    <p:extLst>
      <p:ext uri="{BB962C8B-B14F-4D97-AF65-F5344CB8AC3E}">
        <p14:creationId xmlns:p14="http://schemas.microsoft.com/office/powerpoint/2010/main" val="2033796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What aspects of  </a:t>
            </a:r>
            <a:r>
              <a:rPr lang="en-US" dirty="0" err="1"/>
              <a:t>SWaM</a:t>
            </a:r>
            <a:r>
              <a:rPr lang="en-US" dirty="0"/>
              <a:t> construction procurements are most effective at promoting </a:t>
            </a:r>
            <a:r>
              <a:rPr lang="en-US" dirty="0" err="1"/>
              <a:t>SWaM</a:t>
            </a:r>
            <a:r>
              <a:rPr lang="en-US" dirty="0"/>
              <a:t> participation? Select all that </a:t>
            </a:r>
            <a:r>
              <a:rPr lang="en-US" dirty="0" smtClean="0"/>
              <a:t>apply</a:t>
            </a:r>
            <a:br>
              <a:rPr lang="en-US" dirty="0" smtClean="0"/>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6557461"/>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6973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237" y="203200"/>
            <a:ext cx="10030375" cy="720531"/>
          </a:xfrm>
        </p:spPr>
        <p:txBody>
          <a:bodyPr>
            <a:normAutofit fontScale="90000"/>
          </a:bodyPr>
          <a:lstStyle/>
          <a:p>
            <a:r>
              <a:rPr lang="en-US" dirty="0" smtClean="0"/>
              <a:t>Comments on Effective promoting - Construction</a:t>
            </a:r>
            <a:endParaRPr lang="en-US" dirty="0"/>
          </a:p>
        </p:txBody>
      </p:sp>
      <p:sp>
        <p:nvSpPr>
          <p:cNvPr id="3" name="Content Placeholder 2"/>
          <p:cNvSpPr>
            <a:spLocks noGrp="1"/>
          </p:cNvSpPr>
          <p:nvPr>
            <p:ph idx="1"/>
          </p:nvPr>
        </p:nvSpPr>
        <p:spPr>
          <a:xfrm>
            <a:off x="1474237" y="793102"/>
            <a:ext cx="10030375" cy="5990253"/>
          </a:xfrm>
        </p:spPr>
        <p:txBody>
          <a:bodyPr>
            <a:normAutofit fontScale="77500" lnSpcReduction="20000"/>
          </a:bodyPr>
          <a:lstStyle/>
          <a:p>
            <a:pPr fontAlgn="t"/>
            <a:r>
              <a:rPr lang="en-US" dirty="0"/>
              <a:t>Much easier to set aside whole projects for SWAM businesses, it is totally inefficient to require contractors to unbundle apart scopes on projects</a:t>
            </a:r>
          </a:p>
          <a:p>
            <a:pPr fontAlgn="t"/>
            <a:r>
              <a:rPr lang="en-US" dirty="0"/>
              <a:t>More </a:t>
            </a:r>
            <a:r>
              <a:rPr lang="en-US" dirty="0" err="1"/>
              <a:t>SWaM's</a:t>
            </a:r>
            <a:r>
              <a:rPr lang="en-US" dirty="0"/>
              <a:t> in the Industry. Currently for some project requirements, the </a:t>
            </a:r>
            <a:r>
              <a:rPr lang="en-US" dirty="0" err="1"/>
              <a:t>SWaM</a:t>
            </a:r>
            <a:r>
              <a:rPr lang="en-US" dirty="0"/>
              <a:t> organizations available don't perform the amount of scope necessary to achieve the goals of the project.</a:t>
            </a:r>
          </a:p>
          <a:p>
            <a:pPr fontAlgn="t"/>
            <a:r>
              <a:rPr lang="en-US" dirty="0"/>
              <a:t>Design Build program (and other alternative delivery methods) are burdensome to small construction firms. The programs favor large companies in the shortlist process. Subcontracting with some of these companies is not favorable (delayed payment, bid shopping, lack of control over schedule). Recommend breaking some mega-projects up into smaller projects. Also set aside smaller D/B projects ($10-30M) for small businesses so that they can gain D/B experience (which is a shortlist scoring criteria).</a:t>
            </a:r>
          </a:p>
          <a:p>
            <a:pPr fontAlgn="t"/>
            <a:r>
              <a:rPr lang="en-US" dirty="0"/>
              <a:t>There needs to be a common sense approach to SWAM rather than a rigid plan.</a:t>
            </a:r>
          </a:p>
          <a:p>
            <a:pPr fontAlgn="t"/>
            <a:r>
              <a:rPr lang="en-US" dirty="0"/>
              <a:t>We do not see any current effective methods in use today</a:t>
            </a:r>
          </a:p>
          <a:p>
            <a:pPr fontAlgn="t"/>
            <a:r>
              <a:rPr lang="en-US" dirty="0"/>
              <a:t>In some specialty contracts such as strictly maintenance paving, it can be difficult to find small business entities that do the specialized work. So making requirement percentages differ with the available subcontractor opportunities needs to be a priority, vs. simply setting a minimum 10% requirement on all contracts.</a:t>
            </a:r>
          </a:p>
          <a:p>
            <a:pPr fontAlgn="t"/>
            <a:r>
              <a:rPr lang="en-US" dirty="0"/>
              <a:t>None. Small business set asides must be within 5% of the lowest bidder. This change was made in August of 2020. No local small business can compete within 5% of a manufacturer or large nationwide company. The small business subcontracting plan is worthless as well. Non-</a:t>
            </a:r>
            <a:r>
              <a:rPr lang="en-US" dirty="0" err="1"/>
              <a:t>SWaM</a:t>
            </a:r>
            <a:r>
              <a:rPr lang="en-US" dirty="0"/>
              <a:t> companies list local garages and other small businesses that they find with no intent of using them. This qualifies every company no matter the size. None of these programs help small businesses.</a:t>
            </a:r>
          </a:p>
          <a:p>
            <a:pPr fontAlgn="t"/>
            <a:r>
              <a:rPr lang="en-US" dirty="0"/>
              <a:t>Need set aside program for non small SWAM</a:t>
            </a:r>
          </a:p>
          <a:p>
            <a:pPr fontAlgn="t"/>
            <a:r>
              <a:rPr lang="en-US" dirty="0"/>
              <a:t>Accept self-certification</a:t>
            </a:r>
          </a:p>
          <a:p>
            <a:pPr fontAlgn="t"/>
            <a:r>
              <a:rPr lang="en-US" dirty="0"/>
              <a:t>We are always ready willing and able to utilize </a:t>
            </a:r>
            <a:r>
              <a:rPr lang="en-US" dirty="0" err="1"/>
              <a:t>SWaM</a:t>
            </a:r>
            <a:r>
              <a:rPr lang="en-US" dirty="0"/>
              <a:t> firms, but there is a lack of qualified firms out there.</a:t>
            </a:r>
          </a:p>
          <a:p>
            <a:pPr fontAlgn="t"/>
            <a:r>
              <a:rPr lang="en-US" dirty="0"/>
              <a:t>None are very effective</a:t>
            </a:r>
          </a:p>
          <a:p>
            <a:pPr fontAlgn="t"/>
            <a:r>
              <a:rPr lang="en-US" dirty="0"/>
              <a:t>Mentor-Protégé arrangements</a:t>
            </a:r>
          </a:p>
          <a:p>
            <a:pPr fontAlgn="t"/>
            <a:r>
              <a:rPr lang="en-US" dirty="0"/>
              <a:t>Eliminate personal information of owners.</a:t>
            </a:r>
          </a:p>
          <a:p>
            <a:pPr marL="0" lvl="0" indent="0">
              <a:buNone/>
            </a:pPr>
            <a:endParaRPr lang="en-US" dirty="0"/>
          </a:p>
        </p:txBody>
      </p:sp>
    </p:spTree>
    <p:extLst>
      <p:ext uri="{BB962C8B-B14F-4D97-AF65-F5344CB8AC3E}">
        <p14:creationId xmlns:p14="http://schemas.microsoft.com/office/powerpoint/2010/main" val="1281969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9563845" cy="774441"/>
          </a:xfrm>
        </p:spPr>
        <p:txBody>
          <a:bodyPr>
            <a:normAutofit/>
          </a:bodyPr>
          <a:lstStyle/>
          <a:p>
            <a:r>
              <a:rPr lang="en-US" dirty="0"/>
              <a:t>Comments on Effective promoting </a:t>
            </a:r>
            <a:r>
              <a:rPr lang="en-US" dirty="0" smtClean="0"/>
              <a:t>– A/E</a:t>
            </a:r>
            <a:endParaRPr lang="en-US" dirty="0"/>
          </a:p>
        </p:txBody>
      </p:sp>
      <p:sp>
        <p:nvSpPr>
          <p:cNvPr id="3" name="Content Placeholder 2"/>
          <p:cNvSpPr>
            <a:spLocks noGrp="1"/>
          </p:cNvSpPr>
          <p:nvPr>
            <p:ph idx="1"/>
          </p:nvPr>
        </p:nvSpPr>
        <p:spPr>
          <a:xfrm>
            <a:off x="1587126" y="1002754"/>
            <a:ext cx="10487608" cy="4817476"/>
          </a:xfrm>
        </p:spPr>
        <p:txBody>
          <a:bodyPr>
            <a:normAutofit/>
          </a:bodyPr>
          <a:lstStyle/>
          <a:p>
            <a:r>
              <a:rPr lang="en-US" dirty="0" smtClean="0"/>
              <a:t>We </a:t>
            </a:r>
            <a:r>
              <a:rPr lang="en-US" dirty="0"/>
              <a:t>still don't apply for this certification. </a:t>
            </a:r>
          </a:p>
          <a:p>
            <a:r>
              <a:rPr lang="en-US" dirty="0"/>
              <a:t>I have yet to be </a:t>
            </a:r>
            <a:r>
              <a:rPr lang="en-US" dirty="0" err="1"/>
              <a:t>SWaM</a:t>
            </a:r>
            <a:r>
              <a:rPr lang="en-US" dirty="0"/>
              <a:t> certified so unable to fully comment. However, it appears to be more paperwork involved with DSBSD </a:t>
            </a:r>
          </a:p>
          <a:p>
            <a:r>
              <a:rPr lang="en-US" dirty="0"/>
              <a:t>Code of Virginia requires competitive negotiation for professional services. Being </a:t>
            </a:r>
            <a:r>
              <a:rPr lang="en-US" dirty="0" err="1"/>
              <a:t>SWaM</a:t>
            </a:r>
            <a:r>
              <a:rPr lang="en-US" dirty="0"/>
              <a:t> should not be a "qualification". To promote </a:t>
            </a:r>
            <a:r>
              <a:rPr lang="en-US" dirty="0" err="1"/>
              <a:t>SWaM</a:t>
            </a:r>
            <a:r>
              <a:rPr lang="en-US" dirty="0"/>
              <a:t> businesses, it is more practical to have "set asides" like the Federal Government. </a:t>
            </a:r>
          </a:p>
          <a:p>
            <a:r>
              <a:rPr lang="en-US" dirty="0"/>
              <a:t>Not counting all of a </a:t>
            </a:r>
            <a:r>
              <a:rPr lang="en-US" dirty="0" err="1"/>
              <a:t>SWaM</a:t>
            </a:r>
            <a:r>
              <a:rPr lang="en-US" dirty="0"/>
              <a:t> firm's backlog in proposal scoring for engineering firms. </a:t>
            </a:r>
          </a:p>
          <a:p>
            <a:r>
              <a:rPr lang="en-US" dirty="0"/>
              <a:t>Providing realistic sustainable goals in </a:t>
            </a:r>
            <a:r>
              <a:rPr lang="en-US" dirty="0" err="1"/>
              <a:t>SWaM</a:t>
            </a:r>
            <a:r>
              <a:rPr lang="en-US" dirty="0"/>
              <a:t> participations </a:t>
            </a:r>
          </a:p>
          <a:p>
            <a:r>
              <a:rPr lang="en-US" dirty="0"/>
              <a:t>More set asides are needed at VDOT and other state agencies for </a:t>
            </a:r>
            <a:r>
              <a:rPr lang="en-US" dirty="0" err="1"/>
              <a:t>SWaM</a:t>
            </a:r>
            <a:r>
              <a:rPr lang="en-US" dirty="0"/>
              <a:t> goals to work. Many primes include but don't use </a:t>
            </a:r>
            <a:r>
              <a:rPr lang="en-US" dirty="0" err="1"/>
              <a:t>SWaMs</a:t>
            </a:r>
            <a:r>
              <a:rPr lang="en-US" dirty="0"/>
              <a:t> </a:t>
            </a:r>
          </a:p>
          <a:p>
            <a:r>
              <a:rPr lang="en-US" dirty="0"/>
              <a:t>I could not find any help </a:t>
            </a:r>
          </a:p>
          <a:p>
            <a:r>
              <a:rPr lang="en-US" dirty="0"/>
              <a:t>Haven't used the process in several years. </a:t>
            </a:r>
          </a:p>
        </p:txBody>
      </p:sp>
    </p:spTree>
    <p:extLst>
      <p:ext uri="{BB962C8B-B14F-4D97-AF65-F5344CB8AC3E}">
        <p14:creationId xmlns:p14="http://schemas.microsoft.com/office/powerpoint/2010/main" val="1144623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What aspects of </a:t>
            </a:r>
            <a:r>
              <a:rPr lang="en-US" dirty="0" err="1"/>
              <a:t>SWaM</a:t>
            </a:r>
            <a:r>
              <a:rPr lang="en-US" dirty="0"/>
              <a:t> professional services procurements are counterproductive to </a:t>
            </a:r>
            <a:r>
              <a:rPr lang="en-US" dirty="0" err="1"/>
              <a:t>SWaM</a:t>
            </a:r>
            <a:r>
              <a:rPr lang="en-US" dirty="0"/>
              <a:t> participation?</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19413915"/>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2066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What are the biggest challenges your company faces when subcontracting work to  </a:t>
            </a:r>
            <a:r>
              <a:rPr lang="en-US" dirty="0" err="1"/>
              <a:t>SWaM</a:t>
            </a:r>
            <a:r>
              <a:rPr lang="en-US" dirty="0"/>
              <a:t> businesses?</a:t>
            </a:r>
            <a:br>
              <a:rPr lang="en-US" dirty="0"/>
            </a:br>
            <a:r>
              <a:rPr lang="en-US" dirty="0" smtClean="0"/>
              <a:t/>
            </a:r>
            <a:br>
              <a:rPr lang="en-US" dirty="0" smtClean="0"/>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03850289"/>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76848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237" y="203200"/>
            <a:ext cx="10030375" cy="720531"/>
          </a:xfrm>
        </p:spPr>
        <p:txBody>
          <a:bodyPr>
            <a:normAutofit/>
          </a:bodyPr>
          <a:lstStyle/>
          <a:p>
            <a:r>
              <a:rPr lang="en-US" dirty="0" smtClean="0"/>
              <a:t>Comments on Challenges- Construction</a:t>
            </a:r>
            <a:endParaRPr lang="en-US" dirty="0"/>
          </a:p>
        </p:txBody>
      </p:sp>
      <p:sp>
        <p:nvSpPr>
          <p:cNvPr id="3" name="Content Placeholder 2"/>
          <p:cNvSpPr>
            <a:spLocks noGrp="1"/>
          </p:cNvSpPr>
          <p:nvPr>
            <p:ph idx="1"/>
          </p:nvPr>
        </p:nvSpPr>
        <p:spPr>
          <a:xfrm>
            <a:off x="1564548" y="923731"/>
            <a:ext cx="10030375" cy="5990253"/>
          </a:xfrm>
        </p:spPr>
        <p:txBody>
          <a:bodyPr>
            <a:normAutofit fontScale="62500" lnSpcReduction="20000"/>
          </a:bodyPr>
          <a:lstStyle/>
          <a:p>
            <a:pPr fontAlgn="t"/>
            <a:r>
              <a:rPr lang="en-US" dirty="0"/>
              <a:t>All of the above. Not enough preliminary support to help SWAM owners develop their businesses into competitive, competently run companies.</a:t>
            </a:r>
          </a:p>
          <a:p>
            <a:pPr fontAlgn="t"/>
            <a:r>
              <a:rPr lang="en-US" dirty="0"/>
              <a:t>Due to the lack of </a:t>
            </a:r>
            <a:r>
              <a:rPr lang="en-US" dirty="0" err="1"/>
              <a:t>SWaM</a:t>
            </a:r>
            <a:r>
              <a:rPr lang="en-US" dirty="0"/>
              <a:t> subcontractors available to meet goals, contractor pricing is higher and less </a:t>
            </a:r>
            <a:r>
              <a:rPr lang="en-US" dirty="0" err="1"/>
              <a:t>competative</a:t>
            </a:r>
            <a:r>
              <a:rPr lang="en-US" dirty="0"/>
              <a:t>.</a:t>
            </a:r>
          </a:p>
          <a:p>
            <a:pPr fontAlgn="t"/>
            <a:r>
              <a:rPr lang="en-US" dirty="0"/>
              <a:t>We are a SWAM Sub already but often have to hold the hands of other SWAM vendors we use</a:t>
            </a:r>
          </a:p>
          <a:p>
            <a:pPr fontAlgn="t"/>
            <a:r>
              <a:rPr lang="en-US" dirty="0"/>
              <a:t>added cost to bids</a:t>
            </a:r>
          </a:p>
          <a:p>
            <a:pPr fontAlgn="t"/>
            <a:r>
              <a:rPr lang="en-US" dirty="0"/>
              <a:t>More particularly related to materials suppliers, sometimes SWAM requirements prevent use of local or in state suppliers. At times, it ends up being a pass through which is not the intent and not technically legal.</a:t>
            </a:r>
          </a:p>
          <a:p>
            <a:pPr fontAlgn="t"/>
            <a:r>
              <a:rPr lang="en-US" dirty="0"/>
              <a:t>unreasonably high goals force engagement with unqualified </a:t>
            </a:r>
            <a:r>
              <a:rPr lang="en-US" dirty="0" err="1"/>
              <a:t>SWaM</a:t>
            </a:r>
            <a:r>
              <a:rPr lang="en-US" dirty="0"/>
              <a:t> businesses</a:t>
            </a:r>
          </a:p>
          <a:p>
            <a:pPr fontAlgn="t"/>
            <a:r>
              <a:rPr lang="en-US" dirty="0"/>
              <a:t>inferior work and direction</a:t>
            </a:r>
          </a:p>
          <a:p>
            <a:pPr fontAlgn="t"/>
            <a:r>
              <a:rPr lang="en-US" dirty="0"/>
              <a:t>Lack of experience in heavy civil construction scopes</a:t>
            </a:r>
          </a:p>
          <a:p>
            <a:pPr fontAlgn="t"/>
            <a:r>
              <a:rPr lang="en-US" dirty="0"/>
              <a:t>Most of the projects that we are a prime contractor are pavement maintenance contracts with VDOT. There are only a few bid items and only a couple of subcontract items (primarily pavement markings and electrical loop detectors for signalization). Most material suppliers (aggregates, asphalt cement, natural sand, etc.) do not qualify as </a:t>
            </a:r>
            <a:r>
              <a:rPr lang="en-US" dirty="0" err="1"/>
              <a:t>SWaM</a:t>
            </a:r>
            <a:r>
              <a:rPr lang="en-US" dirty="0"/>
              <a:t> or DBE and there a few to no </a:t>
            </a:r>
            <a:r>
              <a:rPr lang="en-US" dirty="0" err="1"/>
              <a:t>SWaM</a:t>
            </a:r>
            <a:r>
              <a:rPr lang="en-US" dirty="0"/>
              <a:t> or DBE subcontractors to bid on the subcontract items for these types of contracts, which makes it very difficult to meet set goals.</a:t>
            </a:r>
          </a:p>
          <a:p>
            <a:pPr fontAlgn="t"/>
            <a:r>
              <a:rPr lang="en-US" dirty="0"/>
              <a:t>With VDOT; if a </a:t>
            </a:r>
            <a:r>
              <a:rPr lang="en-US" dirty="0" err="1"/>
              <a:t>SWaM</a:t>
            </a:r>
            <a:r>
              <a:rPr lang="en-US" dirty="0"/>
              <a:t> Subcontractor does not show up, or perform to the specifications, or gets the project behind schedule, it is impossible to cure without substantial repercussions.</a:t>
            </a:r>
          </a:p>
          <a:p>
            <a:pPr fontAlgn="t"/>
            <a:r>
              <a:rPr lang="en-US" dirty="0"/>
              <a:t>We are SWAM and a competent contractor so we have no issues, but the current program does not incentivize General Contractors to use SWAM contractors. Only the minority contractors get incentives from the DSBSD mandating their use in state and federal contractors.</a:t>
            </a:r>
          </a:p>
          <a:p>
            <a:pPr fontAlgn="t"/>
            <a:r>
              <a:rPr lang="en-US" dirty="0"/>
              <a:t>getting a bid a day before it is due. Its not possible to bid effectively when you get the info the day before.</a:t>
            </a:r>
          </a:p>
          <a:p>
            <a:pPr fontAlgn="t"/>
            <a:r>
              <a:rPr lang="en-US" dirty="0"/>
              <a:t>finding subcontractors that specialize in what we do that have the certifications is very difficult. They just aren't there. It would easier if more business's could qualify to be a </a:t>
            </a:r>
            <a:r>
              <a:rPr lang="en-US" dirty="0" err="1"/>
              <a:t>SWaM</a:t>
            </a:r>
            <a:endParaRPr lang="en-US" dirty="0"/>
          </a:p>
          <a:p>
            <a:pPr fontAlgn="t"/>
            <a:r>
              <a:rPr lang="en-US" dirty="0"/>
              <a:t>We are primarily a </a:t>
            </a:r>
            <a:r>
              <a:rPr lang="en-US" dirty="0" err="1"/>
              <a:t>SWaM</a:t>
            </a:r>
            <a:r>
              <a:rPr lang="en-US" dirty="0"/>
              <a:t> subcontractor to VDOT Prime contractors, or already a </a:t>
            </a:r>
            <a:r>
              <a:rPr lang="en-US" dirty="0" err="1"/>
              <a:t>SWaM</a:t>
            </a:r>
            <a:r>
              <a:rPr lang="en-US" dirty="0"/>
              <a:t> certified Prime contractor, and rarely subcontract work.</a:t>
            </a:r>
          </a:p>
          <a:p>
            <a:pPr fontAlgn="t"/>
            <a:r>
              <a:rPr lang="en-US" dirty="0"/>
              <a:t>Paper work/slow to receive payments</a:t>
            </a:r>
          </a:p>
          <a:p>
            <a:pPr fontAlgn="t"/>
            <a:r>
              <a:rPr lang="en-US" dirty="0"/>
              <a:t>You pair small companies with very large companies and then fail to enforce your requirements as well as legal obligations.</a:t>
            </a:r>
          </a:p>
          <a:p>
            <a:pPr fontAlgn="t"/>
            <a:r>
              <a:rPr lang="en-US" dirty="0"/>
              <a:t>Most are not qualified to do the type of work we do, nor assist us with the work we </a:t>
            </a:r>
            <a:r>
              <a:rPr lang="en-US" dirty="0" smtClean="0"/>
              <a:t>do</a:t>
            </a:r>
            <a:endParaRPr lang="en-US" dirty="0"/>
          </a:p>
        </p:txBody>
      </p:sp>
    </p:spTree>
    <p:extLst>
      <p:ext uri="{BB962C8B-B14F-4D97-AF65-F5344CB8AC3E}">
        <p14:creationId xmlns:p14="http://schemas.microsoft.com/office/powerpoint/2010/main" val="221466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9563845" cy="774441"/>
          </a:xfrm>
        </p:spPr>
        <p:txBody>
          <a:bodyPr>
            <a:normAutofit/>
          </a:bodyPr>
          <a:lstStyle/>
          <a:p>
            <a:r>
              <a:rPr lang="en-US" dirty="0"/>
              <a:t>Comments on Challenges- </a:t>
            </a:r>
            <a:r>
              <a:rPr lang="en-US" dirty="0" smtClean="0"/>
              <a:t>A/E</a:t>
            </a:r>
            <a:endParaRPr lang="en-US" dirty="0"/>
          </a:p>
        </p:txBody>
      </p:sp>
      <p:sp>
        <p:nvSpPr>
          <p:cNvPr id="3" name="Content Placeholder 2"/>
          <p:cNvSpPr>
            <a:spLocks noGrp="1"/>
          </p:cNvSpPr>
          <p:nvPr>
            <p:ph idx="1"/>
          </p:nvPr>
        </p:nvSpPr>
        <p:spPr>
          <a:xfrm>
            <a:off x="1587126" y="1002754"/>
            <a:ext cx="10487608" cy="4817476"/>
          </a:xfrm>
        </p:spPr>
        <p:txBody>
          <a:bodyPr>
            <a:normAutofit fontScale="85000" lnSpcReduction="10000"/>
          </a:bodyPr>
          <a:lstStyle/>
          <a:p>
            <a:pPr fontAlgn="t"/>
            <a:r>
              <a:rPr lang="en-US" dirty="0"/>
              <a:t>Not knowing how to apply or having the help to do so. Large companies making laws and policies to keep small business out.</a:t>
            </a:r>
          </a:p>
          <a:p>
            <a:pPr fontAlgn="t"/>
            <a:r>
              <a:rPr lang="en-US" dirty="0"/>
              <a:t>In our line of business, we haven't had to use any subcontracting work. We do everything under one house.</a:t>
            </a:r>
          </a:p>
          <a:p>
            <a:pPr fontAlgn="t"/>
            <a:r>
              <a:rPr lang="en-US" dirty="0"/>
              <a:t>Finding qualified entities</a:t>
            </a:r>
          </a:p>
          <a:p>
            <a:pPr fontAlgn="t"/>
            <a:r>
              <a:rPr lang="en-US" dirty="0"/>
              <a:t>We are struggling to get certified ourselves.</a:t>
            </a:r>
          </a:p>
          <a:p>
            <a:pPr fontAlgn="t"/>
            <a:r>
              <a:rPr lang="en-US" dirty="0"/>
              <a:t>finding adequate capacity to perform the work. finding SWAM firms that have the required skill and experience to do the work</a:t>
            </a:r>
          </a:p>
          <a:p>
            <a:pPr fontAlgn="t"/>
            <a:r>
              <a:rPr lang="en-US" dirty="0"/>
              <a:t>Finding </a:t>
            </a:r>
            <a:r>
              <a:rPr lang="en-US" dirty="0" err="1"/>
              <a:t>SWaM</a:t>
            </a:r>
            <a:r>
              <a:rPr lang="en-US" dirty="0"/>
              <a:t> businesses with the expertise and support systems to meet day-to-day and/or special project requirements.</a:t>
            </a:r>
          </a:p>
          <a:p>
            <a:pPr fontAlgn="t"/>
            <a:r>
              <a:rPr lang="en-US" dirty="0"/>
              <a:t>finding them</a:t>
            </a:r>
          </a:p>
          <a:p>
            <a:pPr fontAlgn="t"/>
            <a:r>
              <a:rPr lang="en-US" dirty="0"/>
              <a:t>Finding a reputable business that can and will actually do the work</a:t>
            </a:r>
          </a:p>
          <a:p>
            <a:pPr fontAlgn="t"/>
            <a:r>
              <a:rPr lang="en-US" dirty="0"/>
              <a:t>Finding a qualified </a:t>
            </a:r>
            <a:r>
              <a:rPr lang="en-US" dirty="0" err="1"/>
              <a:t>SWaM</a:t>
            </a:r>
            <a:r>
              <a:rPr lang="en-US" dirty="0"/>
              <a:t> who we can assign meaningful work to.</a:t>
            </a:r>
          </a:p>
          <a:p>
            <a:pPr fontAlgn="t"/>
            <a:r>
              <a:rPr lang="en-US" dirty="0"/>
              <a:t>Awareness of such resources available in our area and funding to support such resources which are currently managed in-house due to limited funding as a 501c3</a:t>
            </a:r>
          </a:p>
          <a:p>
            <a:pPr fontAlgn="t"/>
            <a:r>
              <a:rPr lang="en-US" dirty="0"/>
              <a:t>Established/pre-determined contracting relationships exist. No much opportunity for new players.</a:t>
            </a:r>
          </a:p>
          <a:p>
            <a:pPr fontAlgn="t"/>
            <a:r>
              <a:rPr lang="en-US" dirty="0"/>
              <a:t>Capacity of </a:t>
            </a:r>
            <a:r>
              <a:rPr lang="en-US" dirty="0" err="1"/>
              <a:t>SWaM</a:t>
            </a:r>
            <a:r>
              <a:rPr lang="en-US" dirty="0"/>
              <a:t> businesses due to historical policies and discriminatory practices</a:t>
            </a:r>
          </a:p>
          <a:p>
            <a:endParaRPr lang="en-US" dirty="0"/>
          </a:p>
        </p:txBody>
      </p:sp>
    </p:spTree>
    <p:extLst>
      <p:ext uri="{BB962C8B-B14F-4D97-AF65-F5344CB8AC3E}">
        <p14:creationId xmlns:p14="http://schemas.microsoft.com/office/powerpoint/2010/main" val="3368970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What proactive steps does your company take to maximize outreach and utilization of certified </a:t>
            </a:r>
            <a:r>
              <a:rPr lang="en-US" dirty="0" err="1"/>
              <a:t>SWaM</a:t>
            </a:r>
            <a:r>
              <a:rPr lang="en-US" dirty="0"/>
              <a:t> business participation in subcontracting?</a:t>
            </a:r>
            <a:r>
              <a:rPr lang="en-US" dirty="0" smtClean="0"/>
              <a:t/>
            </a:r>
            <a:br>
              <a:rPr lang="en-US" dirty="0" smtClean="0"/>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083332441"/>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9841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2969" y="206421"/>
            <a:ext cx="8911687" cy="1280890"/>
          </a:xfrm>
        </p:spPr>
        <p:txBody>
          <a:bodyPr>
            <a:normAutofit/>
          </a:bodyPr>
          <a:lstStyle/>
          <a:p>
            <a:pPr algn="ctr"/>
            <a:r>
              <a:rPr lang="en-US" dirty="0" smtClean="0"/>
              <a:t>Public Bodies and the Law/Rules Followed</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71339841"/>
              </p:ext>
            </p:extLst>
          </p:nvPr>
        </p:nvGraphicFramePr>
        <p:xfrm>
          <a:off x="2156178" y="1487311"/>
          <a:ext cx="9348435" cy="44245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9683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What are the biggest challenges your company faces when subcontracting work to  </a:t>
            </a:r>
            <a:r>
              <a:rPr lang="en-US" dirty="0" err="1"/>
              <a:t>SWaM</a:t>
            </a:r>
            <a:r>
              <a:rPr lang="en-US" dirty="0"/>
              <a:t> businesses?</a:t>
            </a:r>
            <a:br>
              <a:rPr lang="en-US" dirty="0"/>
            </a:br>
            <a:r>
              <a:rPr lang="en-US" dirty="0" smtClean="0"/>
              <a:t/>
            </a:r>
            <a:br>
              <a:rPr lang="en-US" dirty="0" smtClean="0"/>
            </a:br>
            <a:endParaRPr lang="en-US" dirty="0"/>
          </a:p>
        </p:txBody>
      </p:sp>
      <p:graphicFrame>
        <p:nvGraphicFramePr>
          <p:cNvPr id="8" name="Content Placeholder 7"/>
          <p:cNvGraphicFramePr>
            <a:graphicFrameLocks noGrp="1"/>
          </p:cNvGraphicFramePr>
          <p:nvPr>
            <p:ph idx="1"/>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4955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237" y="203200"/>
            <a:ext cx="10030375" cy="720531"/>
          </a:xfrm>
        </p:spPr>
        <p:txBody>
          <a:bodyPr>
            <a:normAutofit/>
          </a:bodyPr>
          <a:lstStyle/>
          <a:p>
            <a:r>
              <a:rPr lang="en-US" dirty="0" smtClean="0"/>
              <a:t>Comments on Challenges- Construction</a:t>
            </a:r>
            <a:endParaRPr lang="en-US" dirty="0"/>
          </a:p>
        </p:txBody>
      </p:sp>
      <p:sp>
        <p:nvSpPr>
          <p:cNvPr id="3" name="Content Placeholder 2"/>
          <p:cNvSpPr>
            <a:spLocks noGrp="1"/>
          </p:cNvSpPr>
          <p:nvPr>
            <p:ph idx="1"/>
          </p:nvPr>
        </p:nvSpPr>
        <p:spPr>
          <a:xfrm>
            <a:off x="1564548" y="923731"/>
            <a:ext cx="10030375" cy="5990253"/>
          </a:xfrm>
        </p:spPr>
        <p:txBody>
          <a:bodyPr>
            <a:normAutofit fontScale="62500" lnSpcReduction="20000"/>
          </a:bodyPr>
          <a:lstStyle/>
          <a:p>
            <a:pPr fontAlgn="t"/>
            <a:r>
              <a:rPr lang="en-US" dirty="0"/>
              <a:t>All of the above. Not enough preliminary support to help SWAM owners develop their businesses into competitive, competently run companies.</a:t>
            </a:r>
          </a:p>
          <a:p>
            <a:pPr fontAlgn="t"/>
            <a:r>
              <a:rPr lang="en-US" dirty="0"/>
              <a:t>Due to the lack of </a:t>
            </a:r>
            <a:r>
              <a:rPr lang="en-US" dirty="0" err="1"/>
              <a:t>SWaM</a:t>
            </a:r>
            <a:r>
              <a:rPr lang="en-US" dirty="0"/>
              <a:t> subcontractors available to meet goals, contractor pricing is higher and less </a:t>
            </a:r>
            <a:r>
              <a:rPr lang="en-US" dirty="0" err="1"/>
              <a:t>competative</a:t>
            </a:r>
            <a:r>
              <a:rPr lang="en-US" dirty="0"/>
              <a:t>.</a:t>
            </a:r>
          </a:p>
          <a:p>
            <a:pPr fontAlgn="t"/>
            <a:r>
              <a:rPr lang="en-US" dirty="0"/>
              <a:t>We are a SWAM Sub already but often have to hold the hands of other SWAM vendors we use</a:t>
            </a:r>
          </a:p>
          <a:p>
            <a:pPr fontAlgn="t"/>
            <a:r>
              <a:rPr lang="en-US" dirty="0"/>
              <a:t>added cost to bids</a:t>
            </a:r>
          </a:p>
          <a:p>
            <a:pPr fontAlgn="t"/>
            <a:r>
              <a:rPr lang="en-US" dirty="0"/>
              <a:t>More particularly related to materials suppliers, sometimes SWAM requirements prevent use of local or in state suppliers. At times, it ends up being a pass through which is not the intent and not technically legal.</a:t>
            </a:r>
          </a:p>
          <a:p>
            <a:pPr fontAlgn="t"/>
            <a:r>
              <a:rPr lang="en-US" dirty="0"/>
              <a:t>unreasonably high goals force engagement with unqualified </a:t>
            </a:r>
            <a:r>
              <a:rPr lang="en-US" dirty="0" err="1"/>
              <a:t>SWaM</a:t>
            </a:r>
            <a:r>
              <a:rPr lang="en-US" dirty="0"/>
              <a:t> businesses</a:t>
            </a:r>
          </a:p>
          <a:p>
            <a:pPr fontAlgn="t"/>
            <a:r>
              <a:rPr lang="en-US" dirty="0"/>
              <a:t>inferior work and direction</a:t>
            </a:r>
          </a:p>
          <a:p>
            <a:pPr fontAlgn="t"/>
            <a:r>
              <a:rPr lang="en-US" dirty="0"/>
              <a:t>Lack of experience in heavy civil construction scopes</a:t>
            </a:r>
          </a:p>
          <a:p>
            <a:pPr fontAlgn="t"/>
            <a:r>
              <a:rPr lang="en-US" dirty="0"/>
              <a:t>Most of the projects that we are a prime contractor are pavement maintenance contracts with VDOT. There are only a few bid items and only a couple of subcontract items (primarily pavement markings and electrical loop detectors for signalization). Most material suppliers (aggregates, asphalt cement, natural sand, etc.) do not qualify as </a:t>
            </a:r>
            <a:r>
              <a:rPr lang="en-US" dirty="0" err="1"/>
              <a:t>SWaM</a:t>
            </a:r>
            <a:r>
              <a:rPr lang="en-US" dirty="0"/>
              <a:t> or DBE and there a few to no </a:t>
            </a:r>
            <a:r>
              <a:rPr lang="en-US" dirty="0" err="1"/>
              <a:t>SWaM</a:t>
            </a:r>
            <a:r>
              <a:rPr lang="en-US" dirty="0"/>
              <a:t> or DBE subcontractors to bid on the subcontract items for these types of contracts, which makes it very difficult to meet set goals.</a:t>
            </a:r>
          </a:p>
          <a:p>
            <a:pPr fontAlgn="t"/>
            <a:r>
              <a:rPr lang="en-US" dirty="0"/>
              <a:t>With VDOT; if a </a:t>
            </a:r>
            <a:r>
              <a:rPr lang="en-US" dirty="0" err="1"/>
              <a:t>SWaM</a:t>
            </a:r>
            <a:r>
              <a:rPr lang="en-US" dirty="0"/>
              <a:t> Subcontractor does not show up, or perform to the specifications, or gets the project behind schedule, it is impossible to cure without substantial repercussions.</a:t>
            </a:r>
          </a:p>
          <a:p>
            <a:pPr fontAlgn="t"/>
            <a:r>
              <a:rPr lang="en-US" dirty="0"/>
              <a:t>We are SWAM and a competent contractor so we have no issues, but the current program does not incentivize General Contractors to use SWAM contractors. Only the minority contractors get incentives from the DSBSD mandating their use in state and federal contractors.</a:t>
            </a:r>
          </a:p>
          <a:p>
            <a:pPr fontAlgn="t"/>
            <a:r>
              <a:rPr lang="en-US" dirty="0"/>
              <a:t>getting a bid a day before it is due. Its not possible to bid effectively when you get the info the day before.</a:t>
            </a:r>
          </a:p>
          <a:p>
            <a:pPr fontAlgn="t"/>
            <a:r>
              <a:rPr lang="en-US" dirty="0"/>
              <a:t>finding subcontractors that specialize in what we do that have the certifications is very difficult. They just aren't there. It would easier if more business's could qualify to be a </a:t>
            </a:r>
            <a:r>
              <a:rPr lang="en-US" dirty="0" err="1"/>
              <a:t>SWaM</a:t>
            </a:r>
            <a:endParaRPr lang="en-US" dirty="0"/>
          </a:p>
          <a:p>
            <a:pPr fontAlgn="t"/>
            <a:r>
              <a:rPr lang="en-US" dirty="0"/>
              <a:t>We are primarily a </a:t>
            </a:r>
            <a:r>
              <a:rPr lang="en-US" dirty="0" err="1"/>
              <a:t>SWaM</a:t>
            </a:r>
            <a:r>
              <a:rPr lang="en-US" dirty="0"/>
              <a:t> subcontractor to VDOT Prime contractors, or already a </a:t>
            </a:r>
            <a:r>
              <a:rPr lang="en-US" dirty="0" err="1"/>
              <a:t>SWaM</a:t>
            </a:r>
            <a:r>
              <a:rPr lang="en-US" dirty="0"/>
              <a:t> certified Prime contractor, and rarely subcontract work.</a:t>
            </a:r>
          </a:p>
          <a:p>
            <a:pPr fontAlgn="t"/>
            <a:r>
              <a:rPr lang="en-US" dirty="0"/>
              <a:t>Paper work/slow to receive payments</a:t>
            </a:r>
          </a:p>
          <a:p>
            <a:pPr fontAlgn="t"/>
            <a:r>
              <a:rPr lang="en-US" dirty="0"/>
              <a:t>You pair small companies with very large companies and then fail to enforce your requirements as well as legal obligations.</a:t>
            </a:r>
          </a:p>
          <a:p>
            <a:pPr fontAlgn="t"/>
            <a:r>
              <a:rPr lang="en-US" dirty="0"/>
              <a:t>Most are not qualified to do the type of work we do, nor assist us with the work we </a:t>
            </a:r>
            <a:r>
              <a:rPr lang="en-US" dirty="0" smtClean="0"/>
              <a:t>do</a:t>
            </a:r>
            <a:endParaRPr lang="en-US" dirty="0"/>
          </a:p>
        </p:txBody>
      </p:sp>
    </p:spTree>
    <p:extLst>
      <p:ext uri="{BB962C8B-B14F-4D97-AF65-F5344CB8AC3E}">
        <p14:creationId xmlns:p14="http://schemas.microsoft.com/office/powerpoint/2010/main" val="1566621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9563845" cy="774441"/>
          </a:xfrm>
        </p:spPr>
        <p:txBody>
          <a:bodyPr>
            <a:normAutofit/>
          </a:bodyPr>
          <a:lstStyle/>
          <a:p>
            <a:r>
              <a:rPr lang="en-US" dirty="0"/>
              <a:t>Comments on Challenges- </a:t>
            </a:r>
            <a:r>
              <a:rPr lang="en-US" dirty="0" smtClean="0"/>
              <a:t>A/E</a:t>
            </a:r>
            <a:endParaRPr lang="en-US" dirty="0"/>
          </a:p>
        </p:txBody>
      </p:sp>
      <p:sp>
        <p:nvSpPr>
          <p:cNvPr id="3" name="Content Placeholder 2"/>
          <p:cNvSpPr>
            <a:spLocks noGrp="1"/>
          </p:cNvSpPr>
          <p:nvPr>
            <p:ph idx="1"/>
          </p:nvPr>
        </p:nvSpPr>
        <p:spPr>
          <a:xfrm>
            <a:off x="1587126" y="1002754"/>
            <a:ext cx="10487608" cy="4817476"/>
          </a:xfrm>
        </p:spPr>
        <p:txBody>
          <a:bodyPr>
            <a:normAutofit fontScale="85000" lnSpcReduction="10000"/>
          </a:bodyPr>
          <a:lstStyle/>
          <a:p>
            <a:pPr fontAlgn="t"/>
            <a:r>
              <a:rPr lang="en-US" dirty="0"/>
              <a:t>Not knowing how to apply or having the help to do so. Large companies making laws and policies to keep small business out.</a:t>
            </a:r>
          </a:p>
          <a:p>
            <a:pPr fontAlgn="t"/>
            <a:r>
              <a:rPr lang="en-US" dirty="0"/>
              <a:t>In our line of business, we haven't had to use any subcontracting work. We do everything under one house.</a:t>
            </a:r>
          </a:p>
          <a:p>
            <a:pPr fontAlgn="t"/>
            <a:r>
              <a:rPr lang="en-US" dirty="0"/>
              <a:t>Finding qualified entities</a:t>
            </a:r>
          </a:p>
          <a:p>
            <a:pPr fontAlgn="t"/>
            <a:r>
              <a:rPr lang="en-US" dirty="0"/>
              <a:t>We are struggling to get certified ourselves.</a:t>
            </a:r>
          </a:p>
          <a:p>
            <a:pPr fontAlgn="t"/>
            <a:r>
              <a:rPr lang="en-US" dirty="0"/>
              <a:t>finding adequate capacity to perform the work. finding SWAM firms that have the required skill and experience to do the work</a:t>
            </a:r>
          </a:p>
          <a:p>
            <a:pPr fontAlgn="t"/>
            <a:r>
              <a:rPr lang="en-US" dirty="0"/>
              <a:t>Finding </a:t>
            </a:r>
            <a:r>
              <a:rPr lang="en-US" dirty="0" err="1"/>
              <a:t>SWaM</a:t>
            </a:r>
            <a:r>
              <a:rPr lang="en-US" dirty="0"/>
              <a:t> businesses with the expertise and support systems to meet day-to-day and/or special project requirements.</a:t>
            </a:r>
          </a:p>
          <a:p>
            <a:pPr fontAlgn="t"/>
            <a:r>
              <a:rPr lang="en-US" dirty="0"/>
              <a:t>finding them</a:t>
            </a:r>
          </a:p>
          <a:p>
            <a:pPr fontAlgn="t"/>
            <a:r>
              <a:rPr lang="en-US" dirty="0"/>
              <a:t>Finding a reputable business that can and will actually do the work</a:t>
            </a:r>
          </a:p>
          <a:p>
            <a:pPr fontAlgn="t"/>
            <a:r>
              <a:rPr lang="en-US" dirty="0"/>
              <a:t>Finding a qualified </a:t>
            </a:r>
            <a:r>
              <a:rPr lang="en-US" dirty="0" err="1"/>
              <a:t>SWaM</a:t>
            </a:r>
            <a:r>
              <a:rPr lang="en-US" dirty="0"/>
              <a:t> who we can assign meaningful work to.</a:t>
            </a:r>
          </a:p>
          <a:p>
            <a:pPr fontAlgn="t"/>
            <a:r>
              <a:rPr lang="en-US" dirty="0"/>
              <a:t>Awareness of such resources available in our area and funding to support such resources which are currently managed in-house due to limited funding as a 501c3</a:t>
            </a:r>
          </a:p>
          <a:p>
            <a:pPr fontAlgn="t"/>
            <a:r>
              <a:rPr lang="en-US" dirty="0"/>
              <a:t>Established/pre-determined contracting relationships exist. No much opportunity for new players.</a:t>
            </a:r>
          </a:p>
          <a:p>
            <a:pPr fontAlgn="t"/>
            <a:r>
              <a:rPr lang="en-US" dirty="0"/>
              <a:t>Capacity of </a:t>
            </a:r>
            <a:r>
              <a:rPr lang="en-US" dirty="0" err="1"/>
              <a:t>SWaM</a:t>
            </a:r>
            <a:r>
              <a:rPr lang="en-US" dirty="0"/>
              <a:t> businesses due to historical policies and discriminatory practices</a:t>
            </a:r>
          </a:p>
          <a:p>
            <a:endParaRPr lang="en-US" dirty="0"/>
          </a:p>
        </p:txBody>
      </p:sp>
    </p:spTree>
    <p:extLst>
      <p:ext uri="{BB962C8B-B14F-4D97-AF65-F5344CB8AC3E}">
        <p14:creationId xmlns:p14="http://schemas.microsoft.com/office/powerpoint/2010/main" val="3873959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10007526" cy="774441"/>
          </a:xfrm>
        </p:spPr>
        <p:txBody>
          <a:bodyPr>
            <a:normAutofit fontScale="90000"/>
          </a:bodyPr>
          <a:lstStyle/>
          <a:p>
            <a:r>
              <a:rPr lang="en-US" dirty="0" smtClean="0"/>
              <a:t>Additional </a:t>
            </a:r>
            <a:r>
              <a:rPr lang="en-US" dirty="0"/>
              <a:t>best practices that should be considered in overseeing subcontracts in general</a:t>
            </a:r>
          </a:p>
        </p:txBody>
      </p:sp>
      <p:sp>
        <p:nvSpPr>
          <p:cNvPr id="3" name="Content Placeholder 2"/>
          <p:cNvSpPr>
            <a:spLocks noGrp="1"/>
          </p:cNvSpPr>
          <p:nvPr>
            <p:ph idx="1"/>
          </p:nvPr>
        </p:nvSpPr>
        <p:spPr>
          <a:xfrm>
            <a:off x="1696077" y="1488176"/>
            <a:ext cx="10487608" cy="4817476"/>
          </a:xfrm>
        </p:spPr>
        <p:txBody>
          <a:bodyPr>
            <a:normAutofit fontScale="85000" lnSpcReduction="10000"/>
          </a:bodyPr>
          <a:lstStyle/>
          <a:p>
            <a:r>
              <a:rPr lang="en-US" dirty="0"/>
              <a:t>A complete and thorough review of % goals. Simply put the number of qualified firms meeting SWAM definitions are not available. Supply does not exist to meet these percentage goals.</a:t>
            </a:r>
          </a:p>
          <a:p>
            <a:r>
              <a:rPr lang="en-US" dirty="0"/>
              <a:t>a legal document or process that will prohibit subcontractors/employees from utilizing my company's literature, treatment material, company's contacts to include clientele and any other company's internal/confidential information.</a:t>
            </a:r>
          </a:p>
          <a:p>
            <a:r>
              <a:rPr lang="en-US" dirty="0"/>
              <a:t>A lot of our smaller contractor don't bid because they think they will not be awarded. Perhaps publishing small minority business who have won contracts.</a:t>
            </a:r>
          </a:p>
          <a:p>
            <a:r>
              <a:rPr lang="en-US" dirty="0"/>
              <a:t>As a small business owner &amp; in the start-up phase, the amount of administrative requirement to complete the </a:t>
            </a:r>
            <a:r>
              <a:rPr lang="en-US" dirty="0" err="1"/>
              <a:t>SWaM</a:t>
            </a:r>
            <a:r>
              <a:rPr lang="en-US" dirty="0"/>
              <a:t> process has been so intense, I have had to place it at the bottom of my to-do list. After 8 months, I am now able to apply.</a:t>
            </a:r>
          </a:p>
          <a:p>
            <a:r>
              <a:rPr lang="en-US" dirty="0"/>
              <a:t>Be engaged, follow through, get assistance</a:t>
            </a:r>
          </a:p>
          <a:p>
            <a:r>
              <a:rPr lang="en-US" dirty="0"/>
              <a:t>Bi-weekly (at a minimum) reviews of the subcontractors' work, safety, accounting, etc. performance.</a:t>
            </a:r>
          </a:p>
          <a:p>
            <a:r>
              <a:rPr lang="en-US" dirty="0"/>
              <a:t>Building personal relationships that ensures quality services</a:t>
            </a:r>
          </a:p>
          <a:p>
            <a:r>
              <a:rPr lang="en-US" dirty="0"/>
              <a:t>Clear, written expectations; performance monitoring</a:t>
            </a:r>
          </a:p>
          <a:p>
            <a:r>
              <a:rPr lang="en-US" dirty="0"/>
              <a:t>Cost comparison to avoid Overpricing.</a:t>
            </a:r>
          </a:p>
          <a:p>
            <a:r>
              <a:rPr lang="en-US" dirty="0"/>
              <a:t>Educating SWAM's in cash flow and payment cycles. Often work is in place (expenditures) long before getting paid. Need to be able to account for that for payrolls etc...</a:t>
            </a:r>
          </a:p>
          <a:p>
            <a:endParaRPr lang="en-US" dirty="0"/>
          </a:p>
        </p:txBody>
      </p:sp>
    </p:spTree>
    <p:extLst>
      <p:ext uri="{BB962C8B-B14F-4D97-AF65-F5344CB8AC3E}">
        <p14:creationId xmlns:p14="http://schemas.microsoft.com/office/powerpoint/2010/main" val="3154607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10007526" cy="774441"/>
          </a:xfrm>
        </p:spPr>
        <p:txBody>
          <a:bodyPr>
            <a:normAutofit fontScale="90000"/>
          </a:bodyPr>
          <a:lstStyle/>
          <a:p>
            <a:r>
              <a:rPr lang="en-US" dirty="0" smtClean="0"/>
              <a:t>Additional </a:t>
            </a:r>
            <a:r>
              <a:rPr lang="en-US" dirty="0"/>
              <a:t>best practices that should be considered in overseeing subcontracts in general</a:t>
            </a:r>
          </a:p>
        </p:txBody>
      </p:sp>
      <p:sp>
        <p:nvSpPr>
          <p:cNvPr id="3" name="Content Placeholder 2"/>
          <p:cNvSpPr>
            <a:spLocks noGrp="1"/>
          </p:cNvSpPr>
          <p:nvPr>
            <p:ph idx="1"/>
          </p:nvPr>
        </p:nvSpPr>
        <p:spPr>
          <a:xfrm>
            <a:off x="1696077" y="1488176"/>
            <a:ext cx="10487608" cy="4817476"/>
          </a:xfrm>
        </p:spPr>
        <p:txBody>
          <a:bodyPr>
            <a:normAutofit fontScale="85000" lnSpcReduction="20000"/>
          </a:bodyPr>
          <a:lstStyle/>
          <a:p>
            <a:r>
              <a:rPr lang="en-US" dirty="0"/>
              <a:t>ensuring availability of qualified subcontracts, given the workload required</a:t>
            </a:r>
          </a:p>
          <a:p>
            <a:r>
              <a:rPr lang="en-US" dirty="0"/>
              <a:t>Ensuring contractors are licensed (contractors' and business), insured with coverages that meet our requirements, and capable of performance.</a:t>
            </a:r>
          </a:p>
          <a:p>
            <a:r>
              <a:rPr lang="en-US" dirty="0"/>
              <a:t>Frequent jobsite walkouts and inspections.</a:t>
            </a:r>
          </a:p>
          <a:p>
            <a:r>
              <a:rPr lang="en-US" dirty="0"/>
              <a:t>Give the contractor to the most qualified </a:t>
            </a:r>
            <a:r>
              <a:rPr lang="en-US" dirty="0" err="1"/>
              <a:t>companys</a:t>
            </a:r>
            <a:endParaRPr lang="en-US" dirty="0"/>
          </a:p>
          <a:p>
            <a:r>
              <a:rPr lang="en-US" dirty="0"/>
              <a:t>Holding their level of work to same standard as our own. Utilizing small businesses that we personally vet to provide that high quality of excellence.</a:t>
            </a:r>
          </a:p>
          <a:p>
            <a:r>
              <a:rPr lang="en-US" dirty="0"/>
              <a:t>Invite </a:t>
            </a:r>
            <a:r>
              <a:rPr lang="en-US" dirty="0" err="1"/>
              <a:t>SWaM</a:t>
            </a:r>
            <a:r>
              <a:rPr lang="en-US" dirty="0"/>
              <a:t> firms to client interviews and allow them to participate in meetings with clients. Helping them learn the overall contract management process and project management process is important for their future growth.</a:t>
            </a:r>
          </a:p>
          <a:p>
            <a:r>
              <a:rPr lang="en-US" dirty="0"/>
              <a:t>Just make sure they're doing a great job at what you hired them for.</a:t>
            </a:r>
          </a:p>
          <a:p>
            <a:r>
              <a:rPr lang="en-US" dirty="0"/>
              <a:t>Mentoring includes many of the items contained within question #14, and should be considered whenever </a:t>
            </a:r>
            <a:r>
              <a:rPr lang="en-US" dirty="0" err="1"/>
              <a:t>SWaM</a:t>
            </a:r>
            <a:r>
              <a:rPr lang="en-US" dirty="0"/>
              <a:t> business are engaged.</a:t>
            </a:r>
          </a:p>
          <a:p>
            <a:r>
              <a:rPr lang="en-US" dirty="0"/>
              <a:t>On going education so that everyone is aware of all of the changes in the law each year.</a:t>
            </a:r>
          </a:p>
          <a:p>
            <a:r>
              <a:rPr lang="en-US" dirty="0"/>
              <a:t>Open commutations with the subcontractors is most important to ensure success.</a:t>
            </a:r>
          </a:p>
          <a:p>
            <a:r>
              <a:rPr lang="en-US" dirty="0"/>
              <a:t>Oversight of the quality of work performed by subcontractors and frequent client check ins about their work.</a:t>
            </a:r>
          </a:p>
          <a:p>
            <a:endParaRPr lang="en-US" dirty="0"/>
          </a:p>
        </p:txBody>
      </p:sp>
    </p:spTree>
    <p:extLst>
      <p:ext uri="{BB962C8B-B14F-4D97-AF65-F5344CB8AC3E}">
        <p14:creationId xmlns:p14="http://schemas.microsoft.com/office/powerpoint/2010/main" val="328270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118" y="228313"/>
            <a:ext cx="10007526" cy="774441"/>
          </a:xfrm>
        </p:spPr>
        <p:txBody>
          <a:bodyPr>
            <a:normAutofit fontScale="90000"/>
          </a:bodyPr>
          <a:lstStyle/>
          <a:p>
            <a:r>
              <a:rPr lang="en-US" dirty="0" smtClean="0"/>
              <a:t>Additional </a:t>
            </a:r>
            <a:r>
              <a:rPr lang="en-US" dirty="0"/>
              <a:t>best practices that should be considered in overseeing subcontracts in general</a:t>
            </a:r>
          </a:p>
        </p:txBody>
      </p:sp>
      <p:sp>
        <p:nvSpPr>
          <p:cNvPr id="3" name="Content Placeholder 2"/>
          <p:cNvSpPr>
            <a:spLocks noGrp="1"/>
          </p:cNvSpPr>
          <p:nvPr>
            <p:ph idx="1"/>
          </p:nvPr>
        </p:nvSpPr>
        <p:spPr>
          <a:xfrm>
            <a:off x="1696077" y="1488176"/>
            <a:ext cx="10487608" cy="4817476"/>
          </a:xfrm>
        </p:spPr>
        <p:txBody>
          <a:bodyPr>
            <a:normAutofit fontScale="70000" lnSpcReduction="20000"/>
          </a:bodyPr>
          <a:lstStyle/>
          <a:p>
            <a:r>
              <a:rPr lang="en-US" dirty="0"/>
              <a:t>Pay close attention to history of service, insurance levels and solid terms and conditions</a:t>
            </a:r>
          </a:p>
          <a:p>
            <a:r>
              <a:rPr lang="en-US" dirty="0"/>
              <a:t>Prime needs to share more work opportunities to </a:t>
            </a:r>
            <a:r>
              <a:rPr lang="en-US" dirty="0" err="1"/>
              <a:t>SWaM</a:t>
            </a:r>
            <a:r>
              <a:rPr lang="en-US" dirty="0"/>
              <a:t> company.</a:t>
            </a:r>
          </a:p>
          <a:p>
            <a:r>
              <a:rPr lang="en-US" dirty="0"/>
              <a:t>procurement from small, women-owned, and minority-owned (</a:t>
            </a:r>
            <a:r>
              <a:rPr lang="en-US" dirty="0" err="1"/>
              <a:t>SWaM</a:t>
            </a:r>
            <a:r>
              <a:rPr lang="en-US" dirty="0"/>
              <a:t>) businesses. It requires reporting the use of SWAM certified subcontractors</a:t>
            </a:r>
          </a:p>
          <a:p>
            <a:r>
              <a:rPr lang="en-US" dirty="0"/>
              <a:t>providing admin support, take on their bond requirements seems to help them</a:t>
            </a:r>
          </a:p>
          <a:p>
            <a:r>
              <a:rPr lang="en-US" dirty="0"/>
              <a:t>providing opportunities to meet and partner with other small businesses</a:t>
            </a:r>
          </a:p>
          <a:p>
            <a:r>
              <a:rPr lang="en-US" dirty="0"/>
              <a:t>Put teams in place to monitor performance and help those that lack eventually removing those that can’t do a good job</a:t>
            </a:r>
          </a:p>
          <a:p>
            <a:r>
              <a:rPr lang="en-US" dirty="0"/>
              <a:t>Regular check ins and reporting on scope, schedule, and budget</a:t>
            </a:r>
          </a:p>
          <a:p>
            <a:r>
              <a:rPr lang="en-US" dirty="0"/>
              <a:t>Regular status reports, monthly invoicing.</a:t>
            </a:r>
          </a:p>
          <a:p>
            <a:r>
              <a:rPr lang="en-US" dirty="0"/>
              <a:t>Require interim reports submitted before payment of each segment of the work plan.</a:t>
            </a:r>
          </a:p>
          <a:p>
            <a:r>
              <a:rPr lang="en-US" dirty="0"/>
              <a:t>Review of their pay applications and percentage completes</a:t>
            </a:r>
          </a:p>
          <a:p>
            <a:r>
              <a:rPr lang="en-US" dirty="0"/>
              <a:t>Reviewing practices of DSBSD to fully manage the </a:t>
            </a:r>
            <a:r>
              <a:rPr lang="en-US" dirty="0" err="1"/>
              <a:t>SWaM</a:t>
            </a:r>
            <a:r>
              <a:rPr lang="en-US" dirty="0"/>
              <a:t> process and </a:t>
            </a:r>
            <a:r>
              <a:rPr lang="en-US" dirty="0" err="1"/>
              <a:t>SWaM</a:t>
            </a:r>
            <a:r>
              <a:rPr lang="en-US" dirty="0"/>
              <a:t> members and potential members. It appears in my experience that </a:t>
            </a:r>
            <a:r>
              <a:rPr lang="en-US" dirty="0" err="1"/>
              <a:t>SWaM</a:t>
            </a:r>
            <a:r>
              <a:rPr lang="en-US" dirty="0"/>
              <a:t> may be considered and additional service of DSBSD, instead of a priority and central construct of the organization.</a:t>
            </a:r>
          </a:p>
          <a:p>
            <a:r>
              <a:rPr lang="en-US" dirty="0"/>
              <a:t>Spend Analytics based subcontractor management</a:t>
            </a:r>
          </a:p>
          <a:p>
            <a:r>
              <a:rPr lang="en-US" dirty="0"/>
              <a:t>That they do not have to be Class A Contractors to do a good job providing goods and services</a:t>
            </a:r>
          </a:p>
          <a:p>
            <a:r>
              <a:rPr lang="en-US" dirty="0"/>
              <a:t>The administrative requirements are not difficult. Contractors on any level should be able to handle the </a:t>
            </a:r>
            <a:r>
              <a:rPr lang="en-US" dirty="0" err="1"/>
              <a:t>administrivia</a:t>
            </a:r>
            <a:r>
              <a:rPr lang="en-US" dirty="0"/>
              <a:t>. If they cannot handle the paperwork I cannot imagine that they could handle the construction.</a:t>
            </a:r>
          </a:p>
          <a:p>
            <a:pPr marL="0" indent="0">
              <a:buNone/>
            </a:pPr>
            <a:endParaRPr lang="en-US" dirty="0"/>
          </a:p>
        </p:txBody>
      </p:sp>
    </p:spTree>
    <p:extLst>
      <p:ext uri="{BB962C8B-B14F-4D97-AF65-F5344CB8AC3E}">
        <p14:creationId xmlns:p14="http://schemas.microsoft.com/office/powerpoint/2010/main" val="4272176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147" y="161265"/>
            <a:ext cx="8911687" cy="1280890"/>
          </a:xfrm>
        </p:spPr>
        <p:txBody>
          <a:bodyPr>
            <a:normAutofit/>
          </a:bodyPr>
          <a:lstStyle/>
          <a:p>
            <a:pPr algn="ctr"/>
            <a:r>
              <a:rPr lang="en-US" dirty="0" smtClean="0"/>
              <a:t>Private Sector Types of Services Provided</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73342801"/>
              </p:ext>
            </p:extLst>
          </p:nvPr>
        </p:nvGraphicFramePr>
        <p:xfrm>
          <a:off x="2167467" y="1442155"/>
          <a:ext cx="9337146" cy="44696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37613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103" y="206421"/>
            <a:ext cx="8911687" cy="1280890"/>
          </a:xfrm>
        </p:spPr>
        <p:txBody>
          <a:bodyPr/>
          <a:lstStyle/>
          <a:p>
            <a:pPr algn="ctr"/>
            <a:r>
              <a:rPr lang="en-US" dirty="0" smtClean="0"/>
              <a:t>Private Sector Years in Business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36945928"/>
              </p:ext>
            </p:extLst>
          </p:nvPr>
        </p:nvGraphicFramePr>
        <p:xfrm>
          <a:off x="704320" y="1905000"/>
          <a:ext cx="5623102" cy="40068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1573805606"/>
              </p:ext>
            </p:extLst>
          </p:nvPr>
        </p:nvGraphicFramePr>
        <p:xfrm>
          <a:off x="6327422" y="1905000"/>
          <a:ext cx="5623102" cy="4006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6155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83844"/>
            <a:ext cx="8911687" cy="1280890"/>
          </a:xfrm>
        </p:spPr>
        <p:txBody>
          <a:bodyPr/>
          <a:lstStyle/>
          <a:p>
            <a:pPr algn="ctr"/>
            <a:r>
              <a:rPr lang="en-US" dirty="0" smtClean="0"/>
              <a:t>Small Business Certification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5482969"/>
              </p:ext>
            </p:extLst>
          </p:nvPr>
        </p:nvGraphicFramePr>
        <p:xfrm>
          <a:off x="704320" y="1905000"/>
          <a:ext cx="5623102" cy="40068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3525677068"/>
              </p:ext>
            </p:extLst>
          </p:nvPr>
        </p:nvGraphicFramePr>
        <p:xfrm>
          <a:off x="6327422" y="1905000"/>
          <a:ext cx="5623102" cy="4006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6515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smtClean="0"/>
              <a:t>Based </a:t>
            </a:r>
            <a:r>
              <a:rPr lang="en-US" dirty="0"/>
              <a:t>on your experience with current processes used to improve contractor utilization of </a:t>
            </a:r>
            <a:r>
              <a:rPr lang="en-US" dirty="0" err="1"/>
              <a:t>SWaM</a:t>
            </a:r>
            <a:r>
              <a:rPr lang="en-US" dirty="0"/>
              <a:t> businesses, which of the following can be applied? </a:t>
            </a:r>
            <a:br>
              <a:rPr lang="en-US" dirty="0"/>
            </a:br>
            <a:r>
              <a:rPr lang="en-US" dirty="0" smtClean="0"/>
              <a:t/>
            </a:r>
            <a:br>
              <a:rPr lang="en-US" dirty="0" smtClean="0"/>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62484354"/>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6604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767" y="149290"/>
            <a:ext cx="9563845" cy="774441"/>
          </a:xfrm>
        </p:spPr>
        <p:txBody>
          <a:bodyPr/>
          <a:lstStyle/>
          <a:p>
            <a:r>
              <a:rPr lang="en-US" dirty="0" smtClean="0"/>
              <a:t>Comments on processes - Construction</a:t>
            </a:r>
            <a:endParaRPr lang="en-US" dirty="0"/>
          </a:p>
        </p:txBody>
      </p:sp>
      <p:sp>
        <p:nvSpPr>
          <p:cNvPr id="3" name="Content Placeholder 2"/>
          <p:cNvSpPr>
            <a:spLocks noGrp="1"/>
          </p:cNvSpPr>
          <p:nvPr>
            <p:ph idx="1"/>
          </p:nvPr>
        </p:nvSpPr>
        <p:spPr>
          <a:xfrm>
            <a:off x="1474237" y="793102"/>
            <a:ext cx="10030375" cy="5990253"/>
          </a:xfrm>
        </p:spPr>
        <p:txBody>
          <a:bodyPr>
            <a:normAutofit fontScale="77500" lnSpcReduction="20000"/>
          </a:bodyPr>
          <a:lstStyle/>
          <a:p>
            <a:pPr lvl="0"/>
            <a:r>
              <a:rPr lang="en-US" dirty="0"/>
              <a:t>I believe that the processes should be curtailed to the industry because one size doesn't fit all. </a:t>
            </a:r>
          </a:p>
          <a:p>
            <a:pPr lvl="0"/>
            <a:r>
              <a:rPr lang="en-US" dirty="0"/>
              <a:t>The whole system needs to be evaluated. The real goals aren't being met and there are a ton of unintended consequences. </a:t>
            </a:r>
          </a:p>
          <a:p>
            <a:pPr lvl="0"/>
            <a:r>
              <a:rPr lang="en-US" dirty="0"/>
              <a:t>From what I understand, I am not able to participate as a new business owner. </a:t>
            </a:r>
          </a:p>
          <a:p>
            <a:pPr lvl="0"/>
            <a:r>
              <a:rPr lang="en-US" dirty="0"/>
              <a:t>Additional processes to benefit both the </a:t>
            </a:r>
            <a:r>
              <a:rPr lang="en-US" dirty="0" err="1"/>
              <a:t>SWaM</a:t>
            </a:r>
            <a:r>
              <a:rPr lang="en-US" dirty="0"/>
              <a:t> business and GC utilizing them, so that they may be contracted and we may have the top level experience with them </a:t>
            </a:r>
          </a:p>
          <a:p>
            <a:pPr lvl="0"/>
            <a:r>
              <a:rPr lang="en-US" dirty="0"/>
              <a:t>The entire program needs to be eliminated. The "disadvantaged businesses" are now large companies that have used these programs to keep small and women/minority owned businesses from being competitive. These large multi-million dollar "disadvantaged businesses" that are merely owned by someone's wife is a sham and a detriment to the purpose of the program. These large multi-million dollar "disadvantaged businesses" have been disadvantaged for decades and are simply exploiting this program. When businesses have the money to lobby the state to ensure that the "or" in less than 250 employees OR $10M or less is gross </a:t>
            </a:r>
            <a:r>
              <a:rPr lang="en-US" dirty="0" err="1"/>
              <a:t>reciepts</a:t>
            </a:r>
            <a:r>
              <a:rPr lang="en-US" dirty="0"/>
              <a:t> is not changed to "and", these businesses are no longer disadvantaged. </a:t>
            </a:r>
          </a:p>
          <a:p>
            <a:pPr lvl="0"/>
            <a:r>
              <a:rPr lang="en-US" dirty="0"/>
              <a:t>It's too easy to be a small business. GC's should get credit as prime if they are SWAM, not just subcontractors. </a:t>
            </a:r>
          </a:p>
          <a:p>
            <a:pPr lvl="0"/>
            <a:r>
              <a:rPr lang="en-US" dirty="0"/>
              <a:t>Certain </a:t>
            </a:r>
            <a:r>
              <a:rPr lang="en-US" dirty="0" err="1"/>
              <a:t>SWaM</a:t>
            </a:r>
            <a:r>
              <a:rPr lang="en-US" dirty="0"/>
              <a:t> thresholds need to be changed for some businesses to be certified DBE. </a:t>
            </a:r>
          </a:p>
          <a:p>
            <a:pPr lvl="0"/>
            <a:r>
              <a:rPr lang="en-US" dirty="0"/>
              <a:t>Until the SWAM Capacity for work has grown significantly in the Transportation sector the available firms cannot meet the demand created by the goal </a:t>
            </a:r>
          </a:p>
          <a:p>
            <a:pPr lvl="0"/>
            <a:r>
              <a:rPr lang="en-US" dirty="0"/>
              <a:t>There are not enough qualified </a:t>
            </a:r>
            <a:r>
              <a:rPr lang="en-US" dirty="0" err="1"/>
              <a:t>WaM’s</a:t>
            </a:r>
            <a:r>
              <a:rPr lang="en-US" dirty="0"/>
              <a:t> in many markets to achieve goals. S’s are easier. </a:t>
            </a:r>
          </a:p>
          <a:p>
            <a:pPr lvl="0"/>
            <a:r>
              <a:rPr lang="en-US" dirty="0"/>
              <a:t>Low price wins </a:t>
            </a:r>
          </a:p>
          <a:p>
            <a:pPr lvl="0"/>
            <a:r>
              <a:rPr lang="en-US" dirty="0"/>
              <a:t>Current processes work, but the </a:t>
            </a:r>
            <a:r>
              <a:rPr lang="en-US" dirty="0" err="1"/>
              <a:t>SWaM</a:t>
            </a:r>
            <a:r>
              <a:rPr lang="en-US" dirty="0"/>
              <a:t> businesses need to be more aware of the opportunities and what's required on construction projects. </a:t>
            </a:r>
          </a:p>
          <a:p>
            <a:pPr lvl="0"/>
            <a:r>
              <a:rPr lang="en-US" dirty="0"/>
              <a:t>Small Business in Virginia needs to be re-classified to achieve true "small" utilization, but would require relaxation of goals. </a:t>
            </a:r>
          </a:p>
          <a:p>
            <a:pPr lvl="0"/>
            <a:r>
              <a:rPr lang="en-US" dirty="0" err="1"/>
              <a:t>SWaM</a:t>
            </a:r>
            <a:r>
              <a:rPr lang="en-US" dirty="0"/>
              <a:t> requirements hurt companies like ours since we are unable to compete with them even if we are more qualified </a:t>
            </a:r>
            <a:endParaRPr lang="en-US" dirty="0"/>
          </a:p>
        </p:txBody>
      </p:sp>
    </p:spTree>
    <p:extLst>
      <p:ext uri="{BB962C8B-B14F-4D97-AF65-F5344CB8AC3E}">
        <p14:creationId xmlns:p14="http://schemas.microsoft.com/office/powerpoint/2010/main" val="4233394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767" y="149290"/>
            <a:ext cx="9563845" cy="774441"/>
          </a:xfrm>
        </p:spPr>
        <p:txBody>
          <a:bodyPr/>
          <a:lstStyle/>
          <a:p>
            <a:r>
              <a:rPr lang="en-US" dirty="0" smtClean="0"/>
              <a:t>Comments on processes – A/E</a:t>
            </a:r>
            <a:endParaRPr lang="en-US" dirty="0"/>
          </a:p>
        </p:txBody>
      </p:sp>
      <p:sp>
        <p:nvSpPr>
          <p:cNvPr id="3" name="Content Placeholder 2"/>
          <p:cNvSpPr>
            <a:spLocks noGrp="1"/>
          </p:cNvSpPr>
          <p:nvPr>
            <p:ph idx="1"/>
          </p:nvPr>
        </p:nvSpPr>
        <p:spPr>
          <a:xfrm>
            <a:off x="1474237" y="793102"/>
            <a:ext cx="10487608" cy="5831633"/>
          </a:xfrm>
        </p:spPr>
        <p:txBody>
          <a:bodyPr>
            <a:normAutofit fontScale="70000" lnSpcReduction="20000"/>
          </a:bodyPr>
          <a:lstStyle/>
          <a:p>
            <a:pPr lvl="0"/>
            <a:r>
              <a:rPr lang="en-US" dirty="0"/>
              <a:t>We still don't apply for this certification. </a:t>
            </a:r>
          </a:p>
          <a:p>
            <a:pPr lvl="0"/>
            <a:r>
              <a:rPr lang="en-US" dirty="0"/>
              <a:t>The steps for the </a:t>
            </a:r>
            <a:r>
              <a:rPr lang="en-US" dirty="0" err="1"/>
              <a:t>SWaM</a:t>
            </a:r>
            <a:r>
              <a:rPr lang="en-US" dirty="0"/>
              <a:t> process are too burdensome. There should be easier ways to gain necessary information. I have contracts with through the procurement process which was very simple. However, I am still not </a:t>
            </a:r>
            <a:r>
              <a:rPr lang="en-US" dirty="0" err="1"/>
              <a:t>SWaM</a:t>
            </a:r>
            <a:r>
              <a:rPr lang="en-US" dirty="0"/>
              <a:t> certified. I contacted the DSBSD for assistance and the person I spoke to was unaware of the specifics of the online portal and problems with the system. I did make him aware that the process was burdensome and he was not helpful. </a:t>
            </a:r>
          </a:p>
          <a:p>
            <a:pPr lvl="0"/>
            <a:r>
              <a:rPr lang="en-US" dirty="0"/>
              <a:t>The amount of "paperwork" is excessive. To do more "online" is preferable. </a:t>
            </a:r>
          </a:p>
          <a:p>
            <a:pPr lvl="0"/>
            <a:r>
              <a:rPr lang="en-US" dirty="0"/>
              <a:t>Make it easier to apply to </a:t>
            </a:r>
            <a:r>
              <a:rPr lang="en-US" dirty="0" err="1"/>
              <a:t>SWaM</a:t>
            </a:r>
            <a:r>
              <a:rPr lang="en-US" dirty="0"/>
              <a:t> certification. I am eligible, but as a single person entity, I don't have resources to apply. </a:t>
            </a:r>
          </a:p>
          <a:p>
            <a:pPr lvl="0"/>
            <a:r>
              <a:rPr lang="en-US" dirty="0"/>
              <a:t>Not sure that I understand the question...I think the bigger issue with increasing </a:t>
            </a:r>
            <a:r>
              <a:rPr lang="en-US" dirty="0" err="1"/>
              <a:t>SWaM</a:t>
            </a:r>
            <a:r>
              <a:rPr lang="en-US" dirty="0"/>
              <a:t> participation is that in certain pockets of the industry (CEI for example) there are not that many </a:t>
            </a:r>
            <a:r>
              <a:rPr lang="en-US" dirty="0" err="1"/>
              <a:t>SWaM</a:t>
            </a:r>
            <a:r>
              <a:rPr lang="en-US" dirty="0"/>
              <a:t> firms and there is limited capacity to increase participation in a short period of time. There is another topic on the whole definition of </a:t>
            </a:r>
            <a:r>
              <a:rPr lang="en-US" dirty="0" err="1"/>
              <a:t>SWaM</a:t>
            </a:r>
            <a:r>
              <a:rPr lang="en-US" dirty="0"/>
              <a:t> (engineering firms can have 250 employees and prime contracts and still qualify?) that also needs to be addressed. </a:t>
            </a:r>
          </a:p>
          <a:p>
            <a:pPr lvl="0"/>
            <a:r>
              <a:rPr lang="en-US" dirty="0"/>
              <a:t>The Industry needs to be vetted for what in can sustain before changes are made </a:t>
            </a:r>
          </a:p>
          <a:p>
            <a:pPr lvl="0"/>
            <a:r>
              <a:rPr lang="en-US" dirty="0"/>
              <a:t>Changes need to be made to </a:t>
            </a:r>
            <a:r>
              <a:rPr lang="en-US" dirty="0" err="1"/>
              <a:t>SWaM</a:t>
            </a:r>
            <a:r>
              <a:rPr lang="en-US" dirty="0"/>
              <a:t> certification </a:t>
            </a:r>
          </a:p>
          <a:p>
            <a:pPr lvl="0"/>
            <a:r>
              <a:rPr lang="en-US" dirty="0"/>
              <a:t>Have only been in business for 6 months; I do not have a tax history to complete my application </a:t>
            </a:r>
          </a:p>
          <a:p>
            <a:pPr lvl="0"/>
            <a:r>
              <a:rPr lang="en-US" dirty="0"/>
              <a:t>Process needs to be modified so that it is flexible for specific requirements of professional services being procured. Professional services are procured on qualifications, and not all architects/engineers are qualified to perform all professional services being procured (e.g., not all architects are qualified to design a school, not all engineers are qualified to design a bridge, etc.). </a:t>
            </a:r>
            <a:r>
              <a:rPr lang="en-US" dirty="0" err="1"/>
              <a:t>SWaM</a:t>
            </a:r>
            <a:r>
              <a:rPr lang="en-US" dirty="0"/>
              <a:t> &amp; DBE goals should be established for specific contracts based on the availability of actual </a:t>
            </a:r>
            <a:r>
              <a:rPr lang="en-US" dirty="0" err="1"/>
              <a:t>SWaM</a:t>
            </a:r>
            <a:r>
              <a:rPr lang="en-US" dirty="0"/>
              <a:t>/DBE qualified to perform the work being performed. Also Virginia’s </a:t>
            </a:r>
            <a:r>
              <a:rPr lang="en-US" dirty="0" err="1"/>
              <a:t>SWaM</a:t>
            </a:r>
            <a:r>
              <a:rPr lang="en-US" dirty="0"/>
              <a:t> definition is too broad for professional services - for instance, engineering firms with 235 employees doing $50million of work in Virginia each year qualify as a </a:t>
            </a:r>
            <a:r>
              <a:rPr lang="en-US" dirty="0" err="1"/>
              <a:t>SWaM</a:t>
            </a:r>
            <a:r>
              <a:rPr lang="en-US" dirty="0"/>
              <a:t> and get preferential treatment in A/E procurements whereas my firm with 55 employees and $15million annual work in Virginia does not. Also, the vast majority of architect firms in the state qualify as </a:t>
            </a:r>
            <a:r>
              <a:rPr lang="en-US" dirty="0" err="1"/>
              <a:t>SWaM</a:t>
            </a:r>
            <a:r>
              <a:rPr lang="en-US" dirty="0"/>
              <a:t> under the current definition. Following the Federal Small Business Enterprise definition for Engineering (NAICS Code 541330) as gross receipts less than $16.5million and Architects (NAICS Code 541310) less than $8.0million would be more consistent with what constitutes a "small business" in the Architect &amp; Engineering industry and should be considered for monitoring/enhancing opportunities for A&amp;E firms of these sizes. </a:t>
            </a:r>
          </a:p>
          <a:p>
            <a:pPr lvl="0"/>
            <a:r>
              <a:rPr lang="en-US" dirty="0"/>
              <a:t>Current process is good but takes too long for start up organizations </a:t>
            </a:r>
          </a:p>
          <a:p>
            <a:pPr lvl="0"/>
            <a:r>
              <a:rPr lang="en-US" dirty="0"/>
              <a:t>Not sure </a:t>
            </a:r>
            <a:r>
              <a:rPr lang="en-US" dirty="0" err="1"/>
              <a:t>yet..I</a:t>
            </a:r>
            <a:r>
              <a:rPr lang="en-US" dirty="0"/>
              <a:t> only just got certified so no experience so far. Been too busy trying to deal with all of the VALLTA changes that have taken place. </a:t>
            </a:r>
          </a:p>
        </p:txBody>
      </p:sp>
    </p:spTree>
    <p:extLst>
      <p:ext uri="{BB962C8B-B14F-4D97-AF65-F5344CB8AC3E}">
        <p14:creationId xmlns:p14="http://schemas.microsoft.com/office/powerpoint/2010/main" val="3862349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179" y="240288"/>
            <a:ext cx="10164375" cy="1280890"/>
          </a:xfrm>
        </p:spPr>
        <p:txBody>
          <a:bodyPr>
            <a:normAutofit fontScale="90000"/>
          </a:bodyPr>
          <a:lstStyle/>
          <a:p>
            <a:r>
              <a:rPr lang="en-US" dirty="0"/>
              <a:t>Do you find it easier to do business with local governments that allow self-certification as a </a:t>
            </a:r>
            <a:r>
              <a:rPr lang="en-US" dirty="0" err="1"/>
              <a:t>SWaM</a:t>
            </a:r>
            <a:r>
              <a:rPr lang="en-US" dirty="0"/>
              <a:t> business compared to doing business with state agencies?</a:t>
            </a:r>
            <a:br>
              <a:rPr lang="en-US" dirty="0"/>
            </a:br>
            <a:r>
              <a:rPr lang="en-US" dirty="0" smtClean="0"/>
              <a:t/>
            </a:r>
            <a:br>
              <a:rPr lang="en-US" dirty="0" smtClean="0"/>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906289767"/>
              </p:ext>
            </p:extLst>
          </p:nvPr>
        </p:nvGraphicFramePr>
        <p:xfrm>
          <a:off x="1455576" y="1175657"/>
          <a:ext cx="10240949" cy="5289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8669024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319</TotalTime>
  <Words>3975</Words>
  <Application>Microsoft Office PowerPoint</Application>
  <PresentationFormat>Widescreen</PresentationFormat>
  <Paragraphs>200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Century Gothic</vt:lpstr>
      <vt:lpstr>Wingdings 3</vt:lpstr>
      <vt:lpstr>Wisp</vt:lpstr>
      <vt:lpstr>Procurement Workgroup Contractor and Public Body Survey </vt:lpstr>
      <vt:lpstr>Public Bodies and the Law/Rules Followed</vt:lpstr>
      <vt:lpstr>Private Sector Types of Services Provided</vt:lpstr>
      <vt:lpstr>Private Sector Years in Business </vt:lpstr>
      <vt:lpstr>Small Business Certification</vt:lpstr>
      <vt:lpstr>Based on your experience with current processes used to improve contractor utilization of SWaM businesses, which of the following can be applied?   </vt:lpstr>
      <vt:lpstr>Comments on processes - Construction</vt:lpstr>
      <vt:lpstr>Comments on processes – A/E</vt:lpstr>
      <vt:lpstr>Do you find it easier to do business with local governments that allow self-certification as a SWaM business compared to doing business with state agencies?  </vt:lpstr>
      <vt:lpstr>Comments Yes on Local </vt:lpstr>
      <vt:lpstr>Comments No - Local</vt:lpstr>
      <vt:lpstr>What aspects of  SWaM construction procurements are most effective at promoting SWaM participation? Select all that apply </vt:lpstr>
      <vt:lpstr>Comments on Effective promoting - Construction</vt:lpstr>
      <vt:lpstr>Comments on Effective promoting – A/E</vt:lpstr>
      <vt:lpstr>What aspects of SWaM professional services procurements are counterproductive to SWaM participation?</vt:lpstr>
      <vt:lpstr>What are the biggest challenges your company faces when subcontracting work to  SWaM businesses?  </vt:lpstr>
      <vt:lpstr>Comments on Challenges- Construction</vt:lpstr>
      <vt:lpstr>Comments on Challenges- A/E</vt:lpstr>
      <vt:lpstr>What proactive steps does your company take to maximize outreach and utilization of certified SWaM business participation in subcontracting? </vt:lpstr>
      <vt:lpstr>What are the biggest challenges your company faces when subcontracting work to  SWaM businesses?  </vt:lpstr>
      <vt:lpstr>Comments on Challenges- Construction</vt:lpstr>
      <vt:lpstr>Comments on Challenges- A/E</vt:lpstr>
      <vt:lpstr>Additional best practices that should be considered in overseeing subcontracts in general</vt:lpstr>
      <vt:lpstr>Additional best practices that should be considered in overseeing subcontracts in general</vt:lpstr>
      <vt:lpstr>Additional best practices that should be considered in overseeing subcontracts in general</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Procurement Workgroup Contractor and Public Body Survey</dc:title>
  <dc:creator>Sandra Gill</dc:creator>
  <cp:lastModifiedBy>Sandra Gill</cp:lastModifiedBy>
  <cp:revision>21</cp:revision>
  <dcterms:created xsi:type="dcterms:W3CDTF">2021-06-03T11:25:53Z</dcterms:created>
  <dcterms:modified xsi:type="dcterms:W3CDTF">2021-06-03T16:45:30Z</dcterms:modified>
</cp:coreProperties>
</file>